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Gong Gothic Bold"/>
      <p:bold r:id="rId14"/>
    </p:embeddedFont>
    <p:embeddedFont>
      <p:font typeface="Gong Gothic Medium"/>
      <p:bold r:id="rId15"/>
    </p:embeddedFont>
    <p:embeddedFont>
      <p:font typeface="Pretendard Bold"/>
      <p:bold r:id="rId16"/>
    </p:embeddedFont>
    <p:embeddedFont>
      <p:font typeface="Pretendard Regular"/>
      <p:regular r:id="rId17"/>
    </p:embeddedFont>
    <p:embeddedFont>
      <p:font typeface="Pretendard SemiBold"/>
      <p:bold r:id="rId18"/>
    </p:embeddedFont>
    <p:embeddedFont>
      <p:font typeface="Pretendard Medium"/>
      <p:bold r:id="rId19"/>
    </p:embeddedFont>
    <p:embeddedFont>
      <p:font typeface="Cafe24 Shiningstar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.fntdata" Type="http://schemas.openxmlformats.org/officeDocument/2006/relationships/font"/><Relationship Id="rId15" Target="fonts/font2.fntdata" Type="http://schemas.openxmlformats.org/officeDocument/2006/relationships/font"/><Relationship Id="rId16" Target="fonts/font3.fntdata" Type="http://schemas.openxmlformats.org/officeDocument/2006/relationships/font"/><Relationship Id="rId17" Target="fonts/font4.fntdata" Type="http://schemas.openxmlformats.org/officeDocument/2006/relationships/font"/><Relationship Id="rId18" Target="fonts/font5.fntdata" Type="http://schemas.openxmlformats.org/officeDocument/2006/relationships/font"/><Relationship Id="rId19" Target="fonts/font6.fntdata" Type="http://schemas.openxmlformats.org/officeDocument/2006/relationships/font"/><Relationship Id="rId2" Target="presProps.xml" Type="http://schemas.openxmlformats.org/officeDocument/2006/relationships/presProps"/><Relationship Id="rId20" Target="fonts/font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30.png" Type="http://schemas.openxmlformats.org/officeDocument/2006/relationships/image"/><Relationship Id="rId4" Target="../media/image2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5.png" Type="http://schemas.openxmlformats.org/officeDocument/2006/relationships/image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4.png" Type="http://schemas.openxmlformats.org/officeDocument/2006/relationships/image"/><Relationship Id="rId7" Target="../media/image37.png" Type="http://schemas.openxmlformats.org/officeDocument/2006/relationships/image"/><Relationship Id="rId8" Target="../media/image38.png" Type="http://schemas.openxmlformats.org/officeDocument/2006/relationships/image"/><Relationship Id="rId9" Target="../media/image3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2600000">
            <a:off x="16649700" y="2260600"/>
            <a:ext cx="622300" cy="1016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70100" y="1981200"/>
            <a:ext cx="14135100" cy="54991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400300" y="3733800"/>
            <a:ext cx="13487400" cy="2133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2000" b="false" i="false" u="none" strike="noStrike">
                <a:solidFill>
                  <a:srgbClr val="365BC5"/>
                </a:solidFill>
                <a:ea typeface="Gong Gothic Bold"/>
              </a:rPr>
              <a:t>든든하이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184900" y="1397000"/>
            <a:ext cx="6197600" cy="129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032000" y="8597900"/>
            <a:ext cx="142240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500" b="false" i="false" u="none" strike="noStrike">
                <a:solidFill>
                  <a:srgbClr val="365BC5"/>
                </a:solidFill>
                <a:ea typeface="Gong Gothic Medium"/>
              </a:rPr>
              <a:t>팔팔데브</a:t>
            </a:r>
            <a:br>
              <a:rPr lang="ko-KR" sz="3500" b="false" i="false" u="none" strike="noStrike">
                <a:solidFill>
                  <a:srgbClr val="365BC5"/>
                </a:solidFill>
                <a:ea typeface="Gong Gothic Medium"/>
              </a:rPr>
            </a:br>
            <a:r>
              <a:rPr lang="ko-KR" sz="2000" b="false" i="false" u="none" strike="noStrike">
                <a:solidFill>
                  <a:srgbClr val="365BC5"/>
                </a:solidFill>
                <a:ea typeface="Gong Gothic Medium"/>
              </a:rPr>
              <a:t>발표자</a:t>
            </a:r>
            <a:r>
              <a:rPr lang="en-US" sz="2000" b="false" i="false" u="none" strike="noStrike">
                <a:solidFill>
                  <a:srgbClr val="365BC5"/>
                </a:solidFill>
                <a:latin typeface="Gong Gothic Medium"/>
              </a:rPr>
              <a:t> : </a:t>
            </a:r>
            <a:r>
              <a:rPr lang="ko-KR" sz="2000" b="false" i="false" u="none" strike="noStrike">
                <a:solidFill>
                  <a:srgbClr val="365BC5"/>
                </a:solidFill>
                <a:ea typeface="Gong Gothic Medium"/>
              </a:rPr>
              <a:t>박소은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2700000">
            <a:off x="18034000" y="4445000"/>
            <a:ext cx="1066800" cy="7708900"/>
          </a:xfrm>
          <a:prstGeom prst="rect">
            <a:avLst/>
          </a:prstGeom>
          <a:effectLst>
            <a:outerShdw dir="8100000" dist="0" blurRad="52877">
              <a:srgbClr val="365BC5">
                <a:alpha val="50000"/>
              </a:srgbClr>
            </a:outerShdw>
          </a:effectLst>
        </p:spPr>
      </p:pic>
      <p:sp>
        <p:nvSpPr>
          <p:cNvPr name="TextBox 9" id="9"/>
          <p:cNvSpPr txBox="true"/>
          <p:nvPr/>
        </p:nvSpPr>
        <p:spPr>
          <a:xfrm rot="0">
            <a:off x="2133600" y="8013700"/>
            <a:ext cx="142240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500" b="false" i="false" u="none" strike="noStrike">
                <a:solidFill>
                  <a:srgbClr val="365BC5"/>
                </a:solidFill>
                <a:ea typeface="Gong Gothic Medium"/>
              </a:rPr>
              <a:t>시니어를</a:t>
            </a:r>
            <a:r>
              <a:rPr lang="en-US" sz="3500" b="false" i="false" u="none" strike="noStrike">
                <a:solidFill>
                  <a:srgbClr val="365BC5"/>
                </a:solidFill>
                <a:latin typeface="Gong Gothic Medium"/>
              </a:rPr>
              <a:t> </a:t>
            </a:r>
            <a:r>
              <a:rPr lang="ko-KR" sz="3500" b="false" i="false" u="none" strike="noStrike">
                <a:solidFill>
                  <a:srgbClr val="365BC5"/>
                </a:solidFill>
                <a:ea typeface="Gong Gothic Medium"/>
              </a:rPr>
              <a:t>위한</a:t>
            </a:r>
            <a:r>
              <a:rPr lang="en-US" sz="3500" b="false" i="false" u="none" strike="noStrike">
                <a:solidFill>
                  <a:srgbClr val="365BC5"/>
                </a:solidFill>
                <a:latin typeface="Gong Gothic Medium"/>
              </a:rPr>
              <a:t> </a:t>
            </a:r>
            <a:r>
              <a:rPr lang="ko-KR" sz="3500" b="false" i="false" u="none" strike="noStrike">
                <a:solidFill>
                  <a:srgbClr val="365BC5"/>
                </a:solidFill>
                <a:ea typeface="Gong Gothic Medium"/>
              </a:rPr>
              <a:t>편리한</a:t>
            </a:r>
            <a:r>
              <a:rPr lang="en-US" sz="3500" b="false" i="false" u="none" strike="noStrike">
                <a:solidFill>
                  <a:srgbClr val="365BC5"/>
                </a:solidFill>
                <a:latin typeface="Gong Gothic Medium"/>
              </a:rPr>
              <a:t> </a:t>
            </a:r>
            <a:r>
              <a:rPr lang="ko-KR" sz="3500" b="false" i="false" u="none" strike="noStrike">
                <a:solidFill>
                  <a:srgbClr val="365BC5"/>
                </a:solidFill>
                <a:ea typeface="Gong Gothic Medium"/>
              </a:rPr>
              <a:t>앱</a:t>
            </a:r>
            <a:r>
              <a:rPr lang="en-US" sz="3500" b="false" i="false" u="none" strike="noStrike">
                <a:solidFill>
                  <a:srgbClr val="365BC5"/>
                </a:solidFill>
                <a:latin typeface="Gong Gothic Medium"/>
              </a:rPr>
              <a:t> </a:t>
            </a:r>
            <a:r>
              <a:rPr lang="ko-KR" sz="3500" b="false" i="false" u="none" strike="noStrike">
                <a:solidFill>
                  <a:srgbClr val="365BC5"/>
                </a:solidFill>
                <a:ea typeface="Gong Gothic Medium"/>
              </a:rPr>
              <a:t>사용</a:t>
            </a:r>
            <a:r>
              <a:rPr lang="en-US" sz="3500" b="false" i="false" u="none" strike="noStrike">
                <a:solidFill>
                  <a:srgbClr val="365BC5"/>
                </a:solidFill>
                <a:latin typeface="Gong Gothic Medium"/>
              </a:rPr>
              <a:t> </a:t>
            </a:r>
            <a:r>
              <a:rPr lang="ko-KR" sz="3500" b="false" i="false" u="none" strike="noStrike">
                <a:solidFill>
                  <a:srgbClr val="365BC5"/>
                </a:solidFill>
                <a:ea typeface="Gong Gothic Medium"/>
              </a:rPr>
              <a:t>생활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66800" y="2146300"/>
            <a:ext cx="16217900" cy="7226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572000" y="1117600"/>
            <a:ext cx="9144000" cy="1917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960000">
            <a:off x="2374900" y="3136900"/>
            <a:ext cx="1346200" cy="266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 rot="1080000">
            <a:off x="1943100" y="3886200"/>
            <a:ext cx="469900" cy="889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222500" y="5410200"/>
            <a:ext cx="13893800" cy="12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222500" y="7099300"/>
            <a:ext cx="13893800" cy="12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 rot="780000">
            <a:off x="15697200" y="7632700"/>
            <a:ext cx="635000" cy="660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>
            <a:alphaModFix amt="30000"/>
          </a:blip>
          <a:stretch>
            <a:fillRect/>
          </a:stretch>
        </p:blipFill>
        <p:spPr>
          <a:xfrm rot="-900000">
            <a:off x="14681200" y="8343900"/>
            <a:ext cx="533400" cy="444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633700" y="-1231900"/>
            <a:ext cx="3937000" cy="30480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4622800" y="1231900"/>
            <a:ext cx="9029700" cy="162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9200" b="false" i="false" u="none" strike="noStrike">
                <a:solidFill>
                  <a:srgbClr val="365BC5"/>
                </a:solidFill>
                <a:ea typeface="Gong Gothic Bold"/>
              </a:rPr>
              <a:t>목차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848100" y="4152900"/>
            <a:ext cx="8509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FFFFFF"/>
                </a:solidFill>
                <a:latin typeface="Pretendard Bold"/>
              </a:rPr>
              <a:t>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947400" y="4152900"/>
            <a:ext cx="52705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700" b="false" i="false" u="none" strike="noStrike">
                <a:solidFill>
                  <a:srgbClr val="FFFFFF"/>
                </a:solidFill>
                <a:ea typeface="Pretendard Regular"/>
              </a:rPr>
              <a:t>제안</a:t>
            </a:r>
            <a:r>
              <a:rPr lang="en-US" sz="37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700" b="false" i="false" u="none" strike="noStrike">
                <a:solidFill>
                  <a:srgbClr val="FFFFFF"/>
                </a:solidFill>
                <a:ea typeface="Pretendard Regular"/>
              </a:rPr>
              <a:t>배경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45700" y="4165600"/>
            <a:ext cx="8509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FFFFFF"/>
                </a:solidFill>
                <a:latin typeface="Pretendard Bold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762500" y="5956300"/>
            <a:ext cx="47879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700" b="false" i="false" u="none" strike="noStrike">
                <a:solidFill>
                  <a:srgbClr val="FFFFFF"/>
                </a:solidFill>
                <a:ea typeface="Pretendard Regular"/>
              </a:rPr>
              <a:t>기존</a:t>
            </a:r>
            <a:r>
              <a:rPr lang="en-US" sz="37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700" b="false" i="false" u="none" strike="noStrike">
                <a:solidFill>
                  <a:srgbClr val="FFFFFF"/>
                </a:solidFill>
                <a:ea typeface="Pretendard Regular"/>
              </a:rPr>
              <a:t>서비스</a:t>
            </a:r>
            <a:r>
              <a:rPr lang="en-US" sz="37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700" b="false" i="false" u="none" strike="noStrike">
                <a:solidFill>
                  <a:srgbClr val="FFFFFF"/>
                </a:solidFill>
                <a:ea typeface="Pretendard Regular"/>
              </a:rPr>
              <a:t>한계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848100" y="5969000"/>
            <a:ext cx="8509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FFFFFF"/>
                </a:solidFill>
                <a:latin typeface="Pretendard Bold"/>
              </a:rPr>
              <a:t>03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947400" y="5956300"/>
            <a:ext cx="52705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700" b="false" i="false" u="none" strike="noStrike">
                <a:solidFill>
                  <a:srgbClr val="FFFFFF"/>
                </a:solidFill>
                <a:ea typeface="Pretendard Regular"/>
              </a:rPr>
              <a:t>주요</a:t>
            </a:r>
            <a:r>
              <a:rPr lang="en-US" sz="37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700" b="false" i="false" u="none" strike="noStrike">
                <a:solidFill>
                  <a:srgbClr val="FFFFFF"/>
                </a:solidFill>
                <a:ea typeface="Pretendard Regular"/>
              </a:rPr>
              <a:t>기능</a:t>
            </a:r>
            <a:r>
              <a:rPr lang="en-US" sz="3700" b="false" i="false" u="none" strike="noStrike">
                <a:solidFill>
                  <a:srgbClr val="FFFFFF"/>
                </a:solidFill>
                <a:latin typeface="Pretendard Regular"/>
              </a:rPr>
              <a:t> 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033000" y="5956300"/>
            <a:ext cx="8509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FFFFFF"/>
                </a:solidFill>
                <a:latin typeface="Pretendard Bold"/>
              </a:rPr>
              <a:t>04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762500" y="7759700"/>
            <a:ext cx="47879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700" b="false" i="false" u="none" strike="noStrike">
                <a:solidFill>
                  <a:srgbClr val="FFFFFF"/>
                </a:solidFill>
                <a:ea typeface="Pretendard Regular"/>
              </a:rPr>
              <a:t>앱</a:t>
            </a:r>
            <a:r>
              <a:rPr lang="en-US" sz="37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700" b="false" i="false" u="none" strike="noStrike">
                <a:solidFill>
                  <a:srgbClr val="FFFFFF"/>
                </a:solidFill>
                <a:ea typeface="Pretendard Regular"/>
              </a:rPr>
              <a:t>개발</a:t>
            </a:r>
            <a:r>
              <a:rPr lang="en-US" sz="37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700" b="false" i="false" u="none" strike="noStrike">
                <a:solidFill>
                  <a:srgbClr val="FFFFFF"/>
                </a:solidFill>
                <a:ea typeface="Pretendard Regular"/>
              </a:rPr>
              <a:t>방향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848100" y="7759700"/>
            <a:ext cx="8509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FFFFFF"/>
                </a:solidFill>
                <a:latin typeface="Pretendard Bold"/>
              </a:rPr>
              <a:t>05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947400" y="7759700"/>
            <a:ext cx="52705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700" b="false" i="false" u="none" strike="noStrike">
                <a:solidFill>
                  <a:srgbClr val="FFFFFF"/>
                </a:solidFill>
                <a:ea typeface="Pretendard Regular"/>
              </a:rPr>
              <a:t>기대효과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033000" y="7759700"/>
            <a:ext cx="8509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FFFFFF"/>
                </a:solidFill>
                <a:latin typeface="Pretendard Bold"/>
              </a:rPr>
              <a:t>06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762500" y="4152900"/>
            <a:ext cx="47879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700" b="false" i="false" u="none" strike="noStrike">
                <a:solidFill>
                  <a:srgbClr val="FFFFFF"/>
                </a:solidFill>
                <a:ea typeface="Pretendard Regular"/>
              </a:rPr>
              <a:t>팔팔데브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-266700"/>
            <a:ext cx="18313400" cy="10414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4318000"/>
            <a:ext cx="7785100" cy="927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9479"/>
              </a:lnSpc>
            </a:pPr>
            <a:r>
              <a:rPr lang="ko-KR" sz="2500" b="false" i="false" u="none" strike="noStrike" spc="-100">
                <a:solidFill>
                  <a:srgbClr val="FFFFFF"/>
                </a:solidFill>
                <a:ea typeface="Pretendard Bold"/>
              </a:rPr>
              <a:t>팔팔데브</a:t>
            </a:r>
            <a:r>
              <a:rPr lang="en-US" sz="2500" b="false" i="false" u="none" strike="noStrike" spc="-100">
                <a:solidFill>
                  <a:srgbClr val="FFFFFF"/>
                </a:solidFill>
                <a:latin typeface="Pretendard Bold"/>
              </a:rPr>
              <a:t>(Team_PalPalDev)</a:t>
            </a:r>
            <a:r>
              <a:rPr lang="ko-KR" sz="2500" b="false" i="false" u="none" strike="noStrike" spc="-100">
                <a:solidFill>
                  <a:srgbClr val="FFFFFF"/>
                </a:solidFill>
                <a:ea typeface="Pretendard Bold"/>
              </a:rPr>
              <a:t>는</a:t>
            </a:r>
            <a:r>
              <a:rPr lang="en-US" sz="2500" b="false" i="false" u="none" strike="noStrike" spc="-100">
                <a:solidFill>
                  <a:srgbClr val="FFFFFF"/>
                </a:solidFill>
                <a:latin typeface="Pretendard Bold"/>
              </a:rPr>
              <a:t> `</a:t>
            </a:r>
            <a:r>
              <a:rPr lang="ko-KR" sz="2500" b="false" i="false" u="none" strike="noStrike" spc="-100">
                <a:solidFill>
                  <a:srgbClr val="FFFFFF"/>
                </a:solidFill>
                <a:ea typeface="Pretendard Bold"/>
              </a:rPr>
              <a:t>팔팔하다</a:t>
            </a:r>
            <a:r>
              <a:rPr lang="en-US" sz="2500" b="false" i="false" u="none" strike="noStrike" spc="-100">
                <a:solidFill>
                  <a:srgbClr val="FFFFFF"/>
                </a:solidFill>
                <a:latin typeface="Pretendard Bold"/>
              </a:rPr>
              <a:t>`</a:t>
            </a:r>
            <a:r>
              <a:rPr lang="ko-KR" sz="2500" b="false" i="false" u="none" strike="noStrike" spc="-100">
                <a:solidFill>
                  <a:srgbClr val="FFFFFF"/>
                </a:solidFill>
                <a:ea typeface="Pretendard Bold"/>
              </a:rPr>
              <a:t>에서</a:t>
            </a:r>
            <a:r>
              <a:rPr lang="en-US" sz="2500" b="false" i="false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FFFFFF"/>
                </a:solidFill>
                <a:ea typeface="Pretendard Bold"/>
              </a:rPr>
              <a:t>따온</a:t>
            </a:r>
            <a:r>
              <a:rPr lang="en-US" sz="2500" b="false" i="false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FFFFFF"/>
                </a:solidFill>
                <a:ea typeface="Pretendard Bold"/>
              </a:rPr>
              <a:t>이름으로</a:t>
            </a:r>
            <a:r>
              <a:rPr lang="en-US" sz="2500" b="false" i="false" u="none" strike="noStrike" spc="-100">
                <a:solidFill>
                  <a:srgbClr val="FFFFFF"/>
                </a:solidFill>
                <a:latin typeface="Pretendard Bold"/>
              </a:rPr>
              <a:t>, </a:t>
            </a:r>
            <a:r>
              <a:rPr lang="ko-KR" sz="2500" b="false" i="false" u="none" strike="noStrike" spc="-100">
                <a:solidFill>
                  <a:srgbClr val="FFFFFF"/>
                </a:solidFill>
                <a:ea typeface="Pretendard Bold"/>
              </a:rPr>
              <a:t>활기차고</a:t>
            </a:r>
            <a:r>
              <a:rPr lang="en-US" sz="2500" b="false" i="false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FFFFFF"/>
                </a:solidFill>
                <a:ea typeface="Pretendard Bold"/>
              </a:rPr>
              <a:t>열정적인</a:t>
            </a:r>
            <a:r>
              <a:rPr lang="en-US" sz="2500" b="false" i="false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FFFFFF"/>
                </a:solidFill>
                <a:ea typeface="Pretendard Bold"/>
              </a:rPr>
              <a:t>삶을</a:t>
            </a:r>
            <a:r>
              <a:rPr lang="en-US" sz="2500" b="false" i="false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FFFFFF"/>
                </a:solidFill>
                <a:ea typeface="Pretendard Bold"/>
              </a:rPr>
              <a:t>응원하는</a:t>
            </a:r>
            <a:r>
              <a:rPr lang="en-US" sz="2500" b="false" i="false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FFFFFF"/>
                </a:solidFill>
                <a:ea typeface="Pretendard Bold"/>
              </a:rPr>
              <a:t>의미를</a:t>
            </a:r>
            <a:r>
              <a:rPr lang="en-US" sz="2500" b="false" i="false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FFFFFF"/>
                </a:solidFill>
                <a:ea typeface="Pretendard Bold"/>
              </a:rPr>
              <a:t>담고</a:t>
            </a:r>
            <a:r>
              <a:rPr lang="en-US" sz="2500" b="false" i="false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FFFFFF"/>
                </a:solidFill>
                <a:ea typeface="Pretendard Bold"/>
              </a:rPr>
              <a:t>있습니다</a:t>
            </a:r>
            <a:r>
              <a:rPr lang="en-US" sz="2500" b="false" i="false" u="none" strike="noStrike" spc="-100">
                <a:solidFill>
                  <a:srgbClr val="FFFFFF"/>
                </a:solidFill>
                <a:latin typeface="Pretendard Bold"/>
              </a:rPr>
              <a:t>. 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73100" y="711200"/>
            <a:ext cx="9639300" cy="1257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ko-KR" sz="7100" b="false" i="false" u="none" strike="noStrike" spc="-200">
                <a:solidFill>
                  <a:srgbClr val="FFFFFF"/>
                </a:solidFill>
                <a:ea typeface="Gong Gothic Bold"/>
              </a:rPr>
              <a:t>팔팔데브</a:t>
            </a:r>
            <a:r>
              <a:rPr lang="en-US" sz="7100" b="false" i="false" u="none" strike="noStrike" spc="-200">
                <a:solidFill>
                  <a:srgbClr val="FFFFFF"/>
                </a:solidFill>
                <a:latin typeface="Gong Gothic Bold"/>
              </a:rPr>
              <a:t> ? </a:t>
            </a:r>
          </a:p>
        </p:txBody>
      </p: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65000"/>
          </a:blip>
          <a:stretch>
            <a:fillRect/>
          </a:stretch>
        </p:blipFill>
        <p:spPr>
          <a:xfrm rot="0">
            <a:off x="9740900" y="2768600"/>
            <a:ext cx="5308600" cy="53086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893300" y="5232400"/>
            <a:ext cx="23622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2600" b="false" i="false" u="none" strike="noStrike" spc="-100">
                <a:solidFill>
                  <a:srgbClr val="000000"/>
                </a:solidFill>
                <a:ea typeface="Pretendard Bold"/>
              </a:rPr>
              <a:t>디지털</a:t>
            </a:r>
            <a:r>
              <a:rPr lang="en-US" sz="26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false" i="false" u="none" strike="noStrike" spc="-100">
                <a:solidFill>
                  <a:srgbClr val="000000"/>
                </a:solidFill>
                <a:ea typeface="Pretendard Bold"/>
              </a:rPr>
              <a:t>세대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alphaModFix amt="65000"/>
          </a:blip>
          <a:stretch>
            <a:fillRect/>
          </a:stretch>
        </p:blipFill>
        <p:spPr>
          <a:xfrm rot="0">
            <a:off x="12395200" y="2768600"/>
            <a:ext cx="5308600" cy="53086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5189200" y="5232400"/>
            <a:ext cx="23622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2600" b="false" i="false" u="none" strike="noStrike" spc="-100">
                <a:solidFill>
                  <a:srgbClr val="000000"/>
                </a:solidFill>
                <a:ea typeface="Pretendard Bold"/>
              </a:rPr>
              <a:t>시니어</a:t>
            </a:r>
            <a:r>
              <a:rPr lang="en-US" sz="26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false" i="false" u="none" strike="noStrike" spc="-100">
                <a:solidFill>
                  <a:srgbClr val="000000"/>
                </a:solidFill>
                <a:ea typeface="Pretendard Bold"/>
              </a:rPr>
              <a:t>세대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34900" y="5232400"/>
            <a:ext cx="23622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2600" b="false" i="false" u="none" strike="noStrike" spc="-100">
                <a:solidFill>
                  <a:srgbClr val="000000"/>
                </a:solidFill>
                <a:ea typeface="Pretendard Bold"/>
              </a:rPr>
              <a:t>팔팔데브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997200"/>
            <a:ext cx="7975600" cy="787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ko-KR" sz="4400" b="false" i="false" u="none" strike="noStrike" spc="-100">
                <a:solidFill>
                  <a:srgbClr val="FFFFFF"/>
                </a:solidFill>
                <a:ea typeface="Gong Gothic Bold"/>
              </a:rPr>
              <a:t>팔팔한</a:t>
            </a:r>
            <a:r>
              <a:rPr lang="en-US" sz="4400" b="false" i="false" u="none" strike="noStrike" spc="-100">
                <a:solidFill>
                  <a:srgbClr val="FFFFFF"/>
                </a:solidFill>
                <a:latin typeface="Gong Gothic Bold"/>
              </a:rPr>
              <a:t> </a:t>
            </a:r>
            <a:r>
              <a:rPr lang="ko-KR" sz="4400" b="false" i="false" u="none" strike="noStrike" spc="-100">
                <a:solidFill>
                  <a:srgbClr val="FFFFFF"/>
                </a:solidFill>
                <a:ea typeface="Gong Gothic Bold"/>
              </a:rPr>
              <a:t>개발</a:t>
            </a:r>
            <a:r>
              <a:rPr lang="en-US" sz="4400" b="false" i="false" u="none" strike="noStrike" spc="-100">
                <a:solidFill>
                  <a:srgbClr val="FFFFFF"/>
                </a:solidFill>
                <a:latin typeface="Gong Gothic Bold"/>
              </a:rPr>
              <a:t>! </a:t>
            </a:r>
            <a:r>
              <a:rPr lang="ko-KR" sz="4400" b="false" i="false" u="none" strike="noStrike" spc="-100">
                <a:solidFill>
                  <a:srgbClr val="FFFFFF"/>
                </a:solidFill>
                <a:ea typeface="Gong Gothic Bold"/>
              </a:rPr>
              <a:t>팔팔한</a:t>
            </a:r>
            <a:r>
              <a:rPr lang="en-US" sz="4400" b="false" i="false" u="none" strike="noStrike" spc="-100">
                <a:solidFill>
                  <a:srgbClr val="FFFFFF"/>
                </a:solidFill>
                <a:latin typeface="Gong Gothic Bold"/>
              </a:rPr>
              <a:t> </a:t>
            </a:r>
            <a:r>
              <a:rPr lang="ko-KR" sz="4400" b="false" i="false" u="none" strike="noStrike" spc="-100">
                <a:solidFill>
                  <a:srgbClr val="FFFFFF"/>
                </a:solidFill>
                <a:ea typeface="Gong Gothic Bold"/>
              </a:rPr>
              <a:t>인생</a:t>
            </a:r>
            <a:r>
              <a:rPr lang="en-US" sz="4400" b="false" i="false" u="none" strike="noStrike" spc="-100">
                <a:solidFill>
                  <a:srgbClr val="FFFFFF"/>
                </a:solidFill>
                <a:latin typeface="Gong Gothic Bold"/>
              </a:rPr>
              <a:t>!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337300"/>
            <a:ext cx="7785100" cy="927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9479"/>
              </a:lnSpc>
            </a:pPr>
            <a:r>
              <a:rPr lang="ko-KR" sz="2500" b="false" i="false" u="none" strike="noStrike" spc="-100">
                <a:solidFill>
                  <a:srgbClr val="FFFFFF"/>
                </a:solidFill>
                <a:ea typeface="Pretendard Bold"/>
              </a:rPr>
              <a:t>누구든지</a:t>
            </a:r>
            <a:r>
              <a:rPr lang="en-US" sz="2500" b="false" i="false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FFFFFF"/>
                </a:solidFill>
                <a:ea typeface="Pretendard Bold"/>
              </a:rPr>
              <a:t>디지털</a:t>
            </a:r>
            <a:r>
              <a:rPr lang="en-US" sz="2500" b="false" i="false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FFFFFF"/>
                </a:solidFill>
                <a:ea typeface="Pretendard Bold"/>
              </a:rPr>
              <a:t>기술을</a:t>
            </a:r>
            <a:r>
              <a:rPr lang="en-US" sz="2500" b="false" i="false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FFFFFF"/>
                </a:solidFill>
                <a:ea typeface="Pretendard Bold"/>
              </a:rPr>
              <a:t>이용하고</a:t>
            </a:r>
            <a:r>
              <a:rPr lang="en-US" sz="2500" b="false" i="false" u="none" strike="noStrike" spc="-100">
                <a:solidFill>
                  <a:srgbClr val="FFFFFF"/>
                </a:solidFill>
                <a:latin typeface="Pretendard Bold"/>
              </a:rPr>
              <a:t>, </a:t>
            </a:r>
            <a:r>
              <a:rPr lang="ko-KR" sz="2500" b="false" i="false" u="none" strike="noStrike" spc="-100">
                <a:solidFill>
                  <a:srgbClr val="FFFFFF"/>
                </a:solidFill>
                <a:ea typeface="Pretendard Bold"/>
              </a:rPr>
              <a:t>편리함을</a:t>
            </a:r>
            <a:r>
              <a:rPr lang="en-US" sz="2500" b="false" i="false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FFFFFF"/>
                </a:solidFill>
                <a:ea typeface="Pretendard Bold"/>
              </a:rPr>
              <a:t>누릴</a:t>
            </a:r>
            <a:r>
              <a:rPr lang="en-US" sz="2500" b="false" i="false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FFFFFF"/>
                </a:solidFill>
                <a:ea typeface="Pretendard Bold"/>
              </a:rPr>
              <a:t>수</a:t>
            </a:r>
            <a:r>
              <a:rPr lang="en-US" sz="2500" b="false" i="false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FFFFFF"/>
                </a:solidFill>
                <a:ea typeface="Pretendard Bold"/>
              </a:rPr>
              <a:t>있도록</a:t>
            </a:r>
            <a:r>
              <a:rPr lang="en-US" sz="2500" b="false" i="false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br>
              <a:rPr lang="en-US" sz="2500" b="false" i="false" u="none" strike="noStrike" spc="-100">
                <a:solidFill>
                  <a:srgbClr val="FFFFFF"/>
                </a:solidFill>
                <a:latin typeface="Pretendard Bold"/>
              </a:rPr>
            </a:br>
            <a:r>
              <a:rPr lang="ko-KR" sz="2500" b="false" i="false" u="none" strike="noStrike" spc="-100">
                <a:solidFill>
                  <a:srgbClr val="FFFFFF"/>
                </a:solidFill>
                <a:ea typeface="Pretendard Bold"/>
              </a:rPr>
              <a:t>하는</a:t>
            </a:r>
            <a:r>
              <a:rPr lang="en-US" sz="2500" b="false" i="false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FFFFFF"/>
                </a:solidFill>
                <a:ea typeface="Pretendard Bold"/>
              </a:rPr>
              <a:t>것을</a:t>
            </a:r>
            <a:r>
              <a:rPr lang="en-US" sz="2500" b="false" i="false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FFFFFF"/>
                </a:solidFill>
                <a:ea typeface="Pretendard Bold"/>
              </a:rPr>
              <a:t>목표하고</a:t>
            </a:r>
            <a:r>
              <a:rPr lang="en-US" sz="2500" b="false" i="false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FFFFFF"/>
                </a:solidFill>
                <a:ea typeface="Pretendard Bold"/>
              </a:rPr>
              <a:t>있습니다</a:t>
            </a:r>
            <a:r>
              <a:rPr lang="en-US" sz="2500" b="false" i="false" u="none" strike="noStrike" spc="-100">
                <a:solidFill>
                  <a:srgbClr val="FFFFFF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-266700"/>
            <a:ext cx="18313400" cy="10414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54100" y="2235200"/>
            <a:ext cx="8864600" cy="7747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9559"/>
              </a:lnSpc>
            </a:pPr>
            <a:r>
              <a:rPr lang="ko-KR" sz="4400" b="false" i="false" u="none" strike="noStrike" spc="-100">
                <a:solidFill>
                  <a:srgbClr val="FFFFFF"/>
                </a:solidFill>
                <a:ea typeface="Gong Gothic Bold"/>
              </a:rPr>
              <a:t>대한민국은</a:t>
            </a:r>
            <a:r>
              <a:rPr lang="en-US" sz="4400" b="false" i="false" u="none" strike="noStrike" spc="-100">
                <a:solidFill>
                  <a:srgbClr val="FFFFFF"/>
                </a:solidFill>
                <a:latin typeface="Gong Gothic Bold"/>
              </a:rPr>
              <a:t> </a:t>
            </a:r>
            <a:r>
              <a:rPr lang="ko-KR" sz="4400" b="false" i="false" u="none" strike="noStrike" spc="-100">
                <a:solidFill>
                  <a:srgbClr val="FFFFFF"/>
                </a:solidFill>
                <a:ea typeface="Gong Gothic Bold"/>
              </a:rPr>
              <a:t>초고령</a:t>
            </a:r>
            <a:r>
              <a:rPr lang="en-US" sz="4400" b="false" i="false" u="none" strike="noStrike" spc="-100">
                <a:solidFill>
                  <a:srgbClr val="FFFFFF"/>
                </a:solidFill>
                <a:latin typeface="Gong Gothic Bold"/>
              </a:rPr>
              <a:t> </a:t>
            </a:r>
            <a:r>
              <a:rPr lang="ko-KR" sz="4400" b="false" i="false" u="none" strike="noStrike" spc="-100">
                <a:solidFill>
                  <a:srgbClr val="FFFFFF"/>
                </a:solidFill>
                <a:ea typeface="Gong Gothic Bold"/>
              </a:rPr>
              <a:t>사회</a:t>
            </a:r>
            <a:r>
              <a:rPr lang="en-US" sz="4400" b="false" i="false" u="none" strike="noStrike" spc="-100">
                <a:solidFill>
                  <a:srgbClr val="FFFFFF"/>
                </a:solidFill>
                <a:latin typeface="Gong Gothic Bold"/>
              </a:rPr>
              <a:t>. </a:t>
            </a:r>
            <a:r>
              <a:rPr lang="ko-KR" sz="4400" b="false" i="false" u="none" strike="noStrike" spc="-100">
                <a:solidFill>
                  <a:srgbClr val="FFFFFF"/>
                </a:solidFill>
                <a:ea typeface="Gong Gothic Bold"/>
              </a:rPr>
              <a:t>그런데</a:t>
            </a:r>
            <a:r>
              <a:rPr lang="en-US" sz="4400" b="false" i="false" u="none" strike="noStrike" spc="-100">
                <a:solidFill>
                  <a:srgbClr val="FFFFFF"/>
                </a:solidFill>
                <a:latin typeface="Gong Gothic Bold"/>
              </a:rPr>
              <a:t>...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68400" y="3708400"/>
            <a:ext cx="6743700" cy="1447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우리나라는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빠른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기술의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발전을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이루고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있지만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  <a:t>, </a:t>
            </a:r>
            <a:b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</a:b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과거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성장의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주역이었던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시니어층의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디지털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소외는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  <a:t> </a:t>
            </a:r>
            <a:b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</a:b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점점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심화되고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있습니다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  <a:t>. 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643100" y="9004300"/>
            <a:ext cx="2476500" cy="266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9479"/>
              </a:lnSpc>
            </a:pPr>
            <a:r>
              <a:rPr lang="ko-KR" sz="1500" b="false" i="false" u="none" strike="noStrike">
                <a:solidFill>
                  <a:srgbClr val="FFFFFF"/>
                </a:solidFill>
                <a:ea typeface="Pretendard Bold"/>
              </a:rPr>
              <a:t>출처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Bold"/>
              </a:rPr>
              <a:t> :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Bold"/>
              </a:rPr>
              <a:t>과학기술정보통신부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029700" y="3949700"/>
            <a:ext cx="7975600" cy="4826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029700" y="3454400"/>
            <a:ext cx="5041900" cy="2540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2919"/>
              </a:lnSpc>
            </a:pPr>
            <a:r>
              <a:rPr lang="ko-KR" sz="1400" b="false" i="false" u="none" strike="noStrike">
                <a:solidFill>
                  <a:srgbClr val="FFFFFF"/>
                </a:solidFill>
                <a:ea typeface="Pretendard Bold"/>
              </a:rPr>
              <a:t>장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Bold"/>
              </a:rPr>
              <a:t>·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Bold"/>
              </a:rPr>
              <a:t>노년층의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Bold"/>
              </a:rPr>
              <a:t>비자발적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Bold"/>
              </a:rPr>
              <a:t>인터넷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Bold"/>
              </a:rPr>
              <a:t>비이용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Bold"/>
              </a:rPr>
              <a:t>이유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Bold"/>
              </a:rPr>
              <a:t> (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Bold"/>
              </a:rPr>
              <a:t>중복응답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Bold"/>
              </a:rPr>
              <a:t>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230600" y="3441700"/>
            <a:ext cx="787400" cy="2540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r" lvl="0">
              <a:lnSpc>
                <a:spcPct val="102919"/>
              </a:lnSpc>
            </a:pPr>
            <a:r>
              <a:rPr lang="ko-KR" sz="1400" b="false" i="false" u="none" strike="noStrike">
                <a:solidFill>
                  <a:srgbClr val="FFFFFF"/>
                </a:solidFill>
                <a:ea typeface="Pretendard Bold"/>
              </a:rPr>
              <a:t>단위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Bold"/>
              </a:rPr>
              <a:t>: %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3100" y="711200"/>
            <a:ext cx="9639300" cy="1257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ko-KR" sz="7100" b="false" i="false" u="none" strike="noStrike" spc="-200">
                <a:solidFill>
                  <a:srgbClr val="FFFFFF"/>
                </a:solidFill>
                <a:ea typeface="Gong Gothic Bold"/>
              </a:rPr>
              <a:t>제안</a:t>
            </a:r>
            <a:r>
              <a:rPr lang="en-US" sz="7100" b="false" i="false" u="none" strike="noStrike" spc="-200">
                <a:solidFill>
                  <a:srgbClr val="FFFFFF"/>
                </a:solidFill>
                <a:latin typeface="Gong Gothic Bold"/>
              </a:rPr>
              <a:t> </a:t>
            </a:r>
            <a:r>
              <a:rPr lang="ko-KR" sz="7100" b="false" i="false" u="none" strike="noStrike" spc="-200">
                <a:solidFill>
                  <a:srgbClr val="FFFFFF"/>
                </a:solidFill>
                <a:ea typeface="Gong Gothic Bold"/>
              </a:rPr>
              <a:t>배경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68400" y="6096000"/>
            <a:ext cx="7747000" cy="952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팔팔데브는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스마트폰을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이용해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시니어가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디지털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기술을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b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</a:b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실생활에서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쉽게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활용할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수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있도록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돕는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것을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목표로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합니다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25500" y="749300"/>
            <a:ext cx="16624300" cy="1841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58900" y="1308100"/>
            <a:ext cx="787400" cy="774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38200" y="2844800"/>
            <a:ext cx="16611600" cy="6705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232900" y="2844800"/>
            <a:ext cx="8216900" cy="6705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191500" y="5842000"/>
            <a:ext cx="2095500" cy="584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816100" y="4305300"/>
            <a:ext cx="6146800" cy="76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21000"/>
          </a:blip>
          <a:stretch>
            <a:fillRect/>
          </a:stretch>
        </p:blipFill>
        <p:spPr>
          <a:xfrm rot="0">
            <a:off x="3276600" y="3149600"/>
            <a:ext cx="3327400" cy="13589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752600" y="3365500"/>
            <a:ext cx="6248400" cy="660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700" b="false" i="false" u="none" strike="noStrike">
                <a:solidFill>
                  <a:srgbClr val="365BC5"/>
                </a:solidFill>
                <a:ea typeface="Pretendard SemiBold"/>
              </a:rPr>
              <a:t>기존</a:t>
            </a:r>
            <a:r>
              <a:rPr lang="en-US" sz="3700" b="false" i="false" u="none" strike="noStrike">
                <a:solidFill>
                  <a:srgbClr val="365BC5"/>
                </a:solidFill>
                <a:latin typeface="Pretendard SemiBold"/>
              </a:rPr>
              <a:t> </a:t>
            </a:r>
            <a:r>
              <a:rPr lang="ko-KR" sz="3700" b="false" i="false" u="none" strike="noStrike">
                <a:solidFill>
                  <a:srgbClr val="365BC5"/>
                </a:solidFill>
                <a:ea typeface="Pretendard SemiBold"/>
              </a:rPr>
              <a:t>한계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52600" y="4800600"/>
            <a:ext cx="6642100" cy="306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49400"/>
              </a:lnSpc>
              <a:buClr>
                <a:srgbClr val="365BC5"/>
              </a:buClr>
              <a:buFont typeface="Arial"/>
              <a:buChar char="●"/>
            </a:pPr>
            <a:r>
              <a:rPr lang="ko-KR" sz="2800" b="false" i="false" u="none" strike="noStrike">
                <a:solidFill>
                  <a:srgbClr val="365BC5"/>
                </a:solidFill>
                <a:ea typeface="Pretendard Regular"/>
              </a:rPr>
              <a:t>복잡하고</a:t>
            </a:r>
            <a:r>
              <a:rPr lang="en-US" sz="2800" b="false" i="false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365BC5"/>
                </a:solidFill>
                <a:ea typeface="Pretendard Regular"/>
              </a:rPr>
              <a:t>많은</a:t>
            </a:r>
            <a:r>
              <a:rPr lang="en-US" sz="2800" b="false" i="false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365BC5"/>
                </a:solidFill>
                <a:ea typeface="Pretendard Regular"/>
              </a:rPr>
              <a:t>진행</a:t>
            </a:r>
            <a:r>
              <a:rPr lang="en-US" sz="2800" b="false" i="false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365BC5"/>
                </a:solidFill>
                <a:ea typeface="Pretendard Regular"/>
              </a:rPr>
              <a:t>단계</a:t>
            </a:r>
          </a:p>
          <a:p>
            <a:pPr algn="l" lvl="0" indent="-342900" marL="342900">
              <a:lnSpc>
                <a:spcPct val="149400"/>
              </a:lnSpc>
              <a:buClr>
                <a:srgbClr val="365BC5"/>
              </a:buClr>
              <a:buFont typeface="Arial"/>
              <a:buChar char="●"/>
            </a:pPr>
            <a:r>
              <a:rPr lang="ko-KR" sz="2800" b="false" i="false" u="none" strike="noStrike">
                <a:solidFill>
                  <a:srgbClr val="365BC5"/>
                </a:solidFill>
                <a:ea typeface="Pretendard Regular"/>
              </a:rPr>
              <a:t>어렵고</a:t>
            </a:r>
            <a:r>
              <a:rPr lang="en-US" sz="2800" b="false" i="false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365BC5"/>
                </a:solidFill>
                <a:ea typeface="Pretendard Regular"/>
              </a:rPr>
              <a:t>과한</a:t>
            </a:r>
            <a:r>
              <a:rPr lang="en-US" sz="2800" b="false" i="false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365BC5"/>
                </a:solidFill>
                <a:ea typeface="Pretendard Regular"/>
              </a:rPr>
              <a:t>외래어</a:t>
            </a:r>
            <a:r>
              <a:rPr lang="en-US" sz="1700" b="false" i="false" u="none" strike="noStrike">
                <a:solidFill>
                  <a:srgbClr val="365BC5"/>
                </a:solidFill>
                <a:latin typeface="Pretendard Regular"/>
              </a:rPr>
              <a:t>(senior club,Greenery Lounge)</a:t>
            </a:r>
          </a:p>
          <a:p>
            <a:pPr algn="l" lvl="0" indent="-342900" marL="342900">
              <a:lnSpc>
                <a:spcPct val="149400"/>
              </a:lnSpc>
              <a:buClr>
                <a:srgbClr val="365BC5"/>
              </a:buClr>
              <a:buFont typeface="Arial"/>
              <a:buChar char="●"/>
            </a:pPr>
            <a:r>
              <a:rPr lang="ko-KR" sz="2800" b="false" i="false" u="none" strike="noStrike">
                <a:solidFill>
                  <a:srgbClr val="365BC5"/>
                </a:solidFill>
                <a:ea typeface="Pretendard Regular"/>
              </a:rPr>
              <a:t>작고</a:t>
            </a:r>
            <a:r>
              <a:rPr lang="en-US" sz="2800" b="false" i="false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365BC5"/>
                </a:solidFill>
                <a:ea typeface="Pretendard Regular"/>
              </a:rPr>
              <a:t>복잡한</a:t>
            </a:r>
            <a:r>
              <a:rPr lang="en-US" sz="2800" b="false" i="false" u="none" strike="noStrike">
                <a:solidFill>
                  <a:srgbClr val="365BC5"/>
                </a:solidFill>
                <a:latin typeface="Pretendard Regular"/>
              </a:rPr>
              <a:t> UI/UX</a:t>
            </a:r>
          </a:p>
          <a:p>
            <a:pPr algn="l" lvl="0" indent="-342900" marL="342900">
              <a:lnSpc>
                <a:spcPct val="149400"/>
              </a:lnSpc>
              <a:buClr>
                <a:srgbClr val="365BC5"/>
              </a:buClr>
              <a:buFont typeface="Arial"/>
              <a:buChar char="●"/>
            </a:pPr>
            <a:r>
              <a:rPr lang="ko-KR" sz="2800" b="false" i="false" u="none" strike="noStrike">
                <a:solidFill>
                  <a:srgbClr val="365BC5"/>
                </a:solidFill>
                <a:ea typeface="Pretendard Regular"/>
              </a:rPr>
              <a:t>단일</a:t>
            </a:r>
            <a:r>
              <a:rPr lang="en-US" sz="2800" b="false" i="false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365BC5"/>
                </a:solidFill>
                <a:ea typeface="Pretendard Regular"/>
              </a:rPr>
              <a:t>기능</a:t>
            </a:r>
            <a:r>
              <a:rPr lang="en-US" sz="2800" b="false" i="false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365BC5"/>
                </a:solidFill>
                <a:ea typeface="Pretendard Regular"/>
              </a:rPr>
              <a:t>집중</a:t>
            </a:r>
          </a:p>
          <a:p>
            <a:pPr algn="l" lvl="0" indent="-342900" marL="342900">
              <a:lnSpc>
                <a:spcPct val="149400"/>
              </a:lnSpc>
              <a:buClr>
                <a:srgbClr val="365BC5"/>
              </a:buClr>
              <a:buFont typeface="Arial"/>
              <a:buChar char="●"/>
            </a:pPr>
            <a:r>
              <a:rPr lang="ko-KR" sz="2800" b="false" i="false" u="none" strike="noStrike">
                <a:solidFill>
                  <a:srgbClr val="365BC5"/>
                </a:solidFill>
                <a:ea typeface="Pretendard Regular"/>
              </a:rPr>
              <a:t>앱</a:t>
            </a:r>
            <a:r>
              <a:rPr lang="en-US" sz="2800" b="false" i="false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365BC5"/>
                </a:solidFill>
                <a:ea typeface="Pretendard Regular"/>
              </a:rPr>
              <a:t>사용의</a:t>
            </a:r>
            <a:r>
              <a:rPr lang="en-US" sz="2800" b="false" i="false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365BC5"/>
                </a:solidFill>
                <a:ea typeface="Pretendard Regular"/>
              </a:rPr>
              <a:t>필요성</a:t>
            </a:r>
            <a:r>
              <a:rPr lang="en-US" sz="2800" b="false" i="false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365BC5"/>
                </a:solidFill>
                <a:ea typeface="Pretendard Regular"/>
              </a:rPr>
              <a:t>부재</a:t>
            </a:r>
            <a:r>
              <a:rPr lang="en-US" sz="2800" b="false" i="false" u="none" strike="noStrike">
                <a:solidFill>
                  <a:srgbClr val="365BC5"/>
                </a:solidFill>
                <a:latin typeface="Pretendard Regular"/>
              </a:rPr>
              <a:t> 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27300" y="1054100"/>
            <a:ext cx="137033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6500" b="false" i="false" u="none" strike="noStrike">
                <a:solidFill>
                  <a:srgbClr val="365BC5"/>
                </a:solidFill>
                <a:ea typeface="Gong Gothic Bold"/>
              </a:rPr>
              <a:t>기존</a:t>
            </a:r>
            <a:r>
              <a:rPr lang="en-US" sz="6500" b="false" i="false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6500" b="false" i="false" u="none" strike="noStrike">
                <a:solidFill>
                  <a:srgbClr val="365BC5"/>
                </a:solidFill>
                <a:ea typeface="Gong Gothic Bold"/>
              </a:rPr>
              <a:t>서비스의</a:t>
            </a:r>
            <a:r>
              <a:rPr lang="en-US" sz="6500" b="false" i="false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6500" b="false" i="false" u="none" strike="noStrike">
                <a:solidFill>
                  <a:srgbClr val="365BC5"/>
                </a:solidFill>
                <a:ea typeface="Gong Gothic Bold"/>
              </a:rPr>
              <a:t>한계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579100" y="4305300"/>
            <a:ext cx="6146800" cy="7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>
            <a:alphaModFix amt="21000"/>
          </a:blip>
          <a:stretch>
            <a:fillRect/>
          </a:stretch>
        </p:blipFill>
        <p:spPr>
          <a:xfrm rot="0">
            <a:off x="12039600" y="3149600"/>
            <a:ext cx="3327400" cy="13589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0528300" y="3365500"/>
            <a:ext cx="6248400" cy="660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700" b="false" i="false" u="none" strike="noStrike">
                <a:solidFill>
                  <a:srgbClr val="365BC5"/>
                </a:solidFill>
                <a:ea typeface="Pretendard SemiBold"/>
              </a:rPr>
              <a:t>든든하이의</a:t>
            </a:r>
            <a:r>
              <a:rPr lang="en-US" sz="3700" b="false" i="false" u="none" strike="noStrike">
                <a:solidFill>
                  <a:srgbClr val="365BC5"/>
                </a:solidFill>
                <a:latin typeface="Pretendard SemiBold"/>
              </a:rPr>
              <a:t> </a:t>
            </a:r>
            <a:r>
              <a:rPr lang="ko-KR" sz="3700" b="false" i="false" u="none" strike="noStrike">
                <a:solidFill>
                  <a:srgbClr val="365BC5"/>
                </a:solidFill>
                <a:ea typeface="Pretendard SemiBold"/>
              </a:rPr>
              <a:t>목표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515600" y="4800600"/>
            <a:ext cx="6223000" cy="433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49400"/>
              </a:lnSpc>
              <a:buClr>
                <a:srgbClr val="365BC5"/>
              </a:buClr>
              <a:buFont typeface="Arial"/>
              <a:buChar char="●"/>
            </a:pPr>
            <a:r>
              <a:rPr lang="ko-KR" sz="2800" b="false" i="false" u="none" strike="noStrike">
                <a:solidFill>
                  <a:srgbClr val="365BC5"/>
                </a:solidFill>
                <a:ea typeface="Pretendard Regular"/>
              </a:rPr>
              <a:t>최소한의</a:t>
            </a:r>
            <a:r>
              <a:rPr lang="en-US" sz="2800" b="false" i="false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365BC5"/>
                </a:solidFill>
                <a:ea typeface="Pretendard Regular"/>
              </a:rPr>
              <a:t>단계</a:t>
            </a:r>
          </a:p>
          <a:p>
            <a:pPr algn="l" lvl="0" indent="-342900" marL="342900">
              <a:lnSpc>
                <a:spcPct val="149400"/>
              </a:lnSpc>
              <a:buClr>
                <a:srgbClr val="365BC5"/>
              </a:buClr>
              <a:buFont typeface="Arial"/>
              <a:buChar char="●"/>
            </a:pPr>
            <a:r>
              <a:rPr lang="ko-KR" sz="2800" b="false" i="false" u="none" strike="noStrike">
                <a:solidFill>
                  <a:srgbClr val="365BC5"/>
                </a:solidFill>
                <a:ea typeface="Pretendard Regular"/>
              </a:rPr>
              <a:t>영어</a:t>
            </a:r>
            <a:r>
              <a:rPr lang="en-US" sz="2800" b="false" i="false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365BC5"/>
                </a:solidFill>
                <a:ea typeface="Pretendard Regular"/>
              </a:rPr>
              <a:t>사용</a:t>
            </a:r>
            <a:r>
              <a:rPr lang="en-US" sz="2800" b="false" i="false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365BC5"/>
                </a:solidFill>
                <a:ea typeface="Pretendard Regular"/>
              </a:rPr>
              <a:t>지향</a:t>
            </a:r>
            <a:r>
              <a:rPr lang="en-US" sz="2800" b="false" i="false" u="none" strike="noStrike">
                <a:solidFill>
                  <a:srgbClr val="365BC5"/>
                </a:solidFill>
                <a:latin typeface="Pretendard Regular"/>
              </a:rPr>
              <a:t>, </a:t>
            </a:r>
            <a:r>
              <a:rPr lang="ko-KR" sz="2800" b="false" i="false" u="none" strike="noStrike">
                <a:solidFill>
                  <a:srgbClr val="365BC5"/>
                </a:solidFill>
                <a:ea typeface="Pretendard Regular"/>
              </a:rPr>
              <a:t>쉬운</a:t>
            </a:r>
            <a:r>
              <a:rPr lang="en-US" sz="2800" b="false" i="false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365BC5"/>
                </a:solidFill>
                <a:ea typeface="Pretendard Regular"/>
              </a:rPr>
              <a:t>한글</a:t>
            </a:r>
            <a:r>
              <a:rPr lang="en-US" sz="2800" b="false" i="false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365BC5"/>
                </a:solidFill>
                <a:ea typeface="Pretendard Regular"/>
              </a:rPr>
              <a:t>단어</a:t>
            </a:r>
            <a:r>
              <a:rPr lang="en-US" sz="2800" b="false" i="false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365BC5"/>
                </a:solidFill>
                <a:ea typeface="Pretendard Regular"/>
              </a:rPr>
              <a:t>위주</a:t>
            </a:r>
            <a:r>
              <a:rPr lang="en-US" sz="2800" b="false" i="false" u="none" strike="noStrike">
                <a:solidFill>
                  <a:srgbClr val="365BC5"/>
                </a:solidFill>
                <a:latin typeface="Pretendard Regular"/>
              </a:rPr>
              <a:t> </a:t>
            </a:r>
          </a:p>
          <a:p>
            <a:pPr algn="l" lvl="0" indent="-342900" marL="342900">
              <a:lnSpc>
                <a:spcPct val="149400"/>
              </a:lnSpc>
              <a:buClr>
                <a:srgbClr val="365BC5"/>
              </a:buClr>
              <a:buFont typeface="Arial"/>
              <a:buChar char="●"/>
            </a:pPr>
            <a:r>
              <a:rPr lang="ko-KR" sz="2800" b="false" i="false" u="none" strike="noStrike">
                <a:solidFill>
                  <a:srgbClr val="365BC5"/>
                </a:solidFill>
                <a:ea typeface="Pretendard Regular"/>
              </a:rPr>
              <a:t>크고</a:t>
            </a:r>
            <a:r>
              <a:rPr lang="en-US" sz="2800" b="false" i="false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365BC5"/>
                </a:solidFill>
                <a:ea typeface="Pretendard Regular"/>
              </a:rPr>
              <a:t>간단한</a:t>
            </a:r>
            <a:r>
              <a:rPr lang="en-US" sz="2800" b="false" i="false" u="none" strike="noStrike">
                <a:solidFill>
                  <a:srgbClr val="365BC5"/>
                </a:solidFill>
                <a:latin typeface="Pretendard Regular"/>
              </a:rPr>
              <a:t> UI/UX </a:t>
            </a:r>
          </a:p>
          <a:p>
            <a:pPr algn="l" lvl="0" indent="-342900" marL="342900">
              <a:lnSpc>
                <a:spcPct val="149400"/>
              </a:lnSpc>
              <a:buClr>
                <a:srgbClr val="365BC5"/>
              </a:buClr>
              <a:buFont typeface="Arial"/>
              <a:buChar char="●"/>
            </a:pPr>
            <a:r>
              <a:rPr lang="ko-KR" sz="2800" b="false" i="false" u="none" strike="noStrike">
                <a:solidFill>
                  <a:srgbClr val="365BC5"/>
                </a:solidFill>
                <a:ea typeface="Pretendard Regular"/>
              </a:rPr>
              <a:t>주</a:t>
            </a:r>
            <a:r>
              <a:rPr lang="en-US" sz="2800" b="false" i="false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365BC5"/>
                </a:solidFill>
                <a:ea typeface="Pretendard Regular"/>
              </a:rPr>
              <a:t>사용</a:t>
            </a:r>
            <a:r>
              <a:rPr lang="en-US" sz="2800" b="false" i="false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365BC5"/>
                </a:solidFill>
                <a:ea typeface="Pretendard Regular"/>
              </a:rPr>
              <a:t>기능</a:t>
            </a:r>
            <a:r>
              <a:rPr lang="en-US" sz="2800" b="false" i="false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365BC5"/>
                </a:solidFill>
                <a:ea typeface="Pretendard Regular"/>
              </a:rPr>
              <a:t>홈</a:t>
            </a:r>
            <a:r>
              <a:rPr lang="en-US" sz="2800" b="false" i="false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365BC5"/>
                </a:solidFill>
                <a:ea typeface="Pretendard Regular"/>
              </a:rPr>
              <a:t>화면</a:t>
            </a:r>
            <a:r>
              <a:rPr lang="en-US" sz="2800" b="false" i="false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365BC5"/>
                </a:solidFill>
                <a:ea typeface="Pretendard Regular"/>
              </a:rPr>
              <a:t>배치</a:t>
            </a:r>
            <a:r>
              <a:rPr lang="en-US" sz="2800" b="false" i="false" u="none" strike="noStrike">
                <a:solidFill>
                  <a:srgbClr val="365BC5"/>
                </a:solidFill>
                <a:latin typeface="Pretendard Regular"/>
              </a:rPr>
              <a:t> </a:t>
            </a:r>
          </a:p>
          <a:p>
            <a:pPr algn="l" lvl="0" indent="-342900" marL="342900">
              <a:lnSpc>
                <a:spcPct val="149400"/>
              </a:lnSpc>
              <a:buClr>
                <a:srgbClr val="365BC5"/>
              </a:buClr>
              <a:buFont typeface="Arial"/>
              <a:buChar char="●"/>
            </a:pPr>
            <a:r>
              <a:rPr lang="ko-KR" sz="2800" b="false" i="false" u="none" strike="noStrike">
                <a:solidFill>
                  <a:srgbClr val="365BC5"/>
                </a:solidFill>
                <a:ea typeface="Pretendard Regular"/>
              </a:rPr>
              <a:t>가족</a:t>
            </a:r>
            <a:r>
              <a:rPr lang="en-US" sz="2800" b="false" i="false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365BC5"/>
                </a:solidFill>
                <a:ea typeface="Pretendard Regular"/>
              </a:rPr>
              <a:t>일상</a:t>
            </a:r>
            <a:r>
              <a:rPr lang="en-US" sz="2800" b="false" i="false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365BC5"/>
                </a:solidFill>
                <a:ea typeface="Pretendard Regular"/>
              </a:rPr>
              <a:t>공유로</a:t>
            </a:r>
            <a:r>
              <a:rPr lang="en-US" sz="2800" b="false" i="false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365BC5"/>
                </a:solidFill>
                <a:ea typeface="Pretendard Regular"/>
              </a:rPr>
              <a:t>가족의</a:t>
            </a:r>
            <a:r>
              <a:rPr lang="en-US" sz="2800" b="false" i="false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365BC5"/>
                </a:solidFill>
                <a:ea typeface="Pretendard Regular"/>
              </a:rPr>
              <a:t>연결</a:t>
            </a:r>
            <a:r>
              <a:rPr lang="en-US" sz="2800" b="false" i="false" u="none" strike="noStrike">
                <a:solidFill>
                  <a:srgbClr val="365BC5"/>
                </a:solidFill>
                <a:latin typeface="Pretendard Regular"/>
              </a:rPr>
              <a:t> </a:t>
            </a:r>
          </a:p>
          <a:p>
            <a:pPr algn="l" lvl="0" indent="-342900" marL="342900">
              <a:lnSpc>
                <a:spcPct val="149400"/>
              </a:lnSpc>
              <a:buClr>
                <a:srgbClr val="365BC5"/>
              </a:buClr>
              <a:buFont typeface="Arial"/>
              <a:buChar char="●"/>
            </a:pPr>
            <a:r>
              <a:rPr lang="ko-KR" sz="2800" b="false" i="false" u="none" strike="noStrike">
                <a:solidFill>
                  <a:srgbClr val="365BC5"/>
                </a:solidFill>
                <a:ea typeface="Pretendard Regular"/>
              </a:rPr>
              <a:t>인근</a:t>
            </a:r>
            <a:r>
              <a:rPr lang="en-US" sz="2800" b="false" i="false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365BC5"/>
                </a:solidFill>
                <a:ea typeface="Pretendard Regular"/>
              </a:rPr>
              <a:t>지역</a:t>
            </a:r>
            <a:r>
              <a:rPr lang="en-US" sz="2800" b="false" i="false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365BC5"/>
                </a:solidFill>
                <a:ea typeface="Pretendard Regular"/>
              </a:rPr>
              <a:t>정보로</a:t>
            </a:r>
            <a:r>
              <a:rPr lang="en-US" sz="2800" b="false" i="false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365BC5"/>
                </a:solidFill>
                <a:ea typeface="Pretendard Regular"/>
              </a:rPr>
              <a:t>사회적</a:t>
            </a:r>
            <a:r>
              <a:rPr lang="en-US" sz="2800" b="false" i="false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365BC5"/>
                </a:solidFill>
                <a:ea typeface="Pretendard Regular"/>
              </a:rPr>
              <a:t>연결</a:t>
            </a:r>
            <a:r>
              <a:rPr lang="en-US" sz="2800" b="false" i="false" u="none" strike="noStrike">
                <a:solidFill>
                  <a:srgbClr val="365BC5"/>
                </a:solidFill>
                <a:latin typeface="Pretendard Regular"/>
              </a:rPr>
              <a:t> </a:t>
            </a:r>
          </a:p>
          <a:p>
            <a:pPr algn="l" lvl="0" indent="-342900" marL="342900">
              <a:lnSpc>
                <a:spcPct val="149400"/>
              </a:lnSpc>
              <a:buClr>
                <a:srgbClr val="365BC5"/>
              </a:buClr>
              <a:buFont typeface="Arial"/>
              <a:buChar char="●"/>
            </a:pPr>
            <a:r>
              <a:rPr lang="ko-KR" sz="2800" b="false" i="false" u="none" strike="noStrike">
                <a:solidFill>
                  <a:srgbClr val="365BC5"/>
                </a:solidFill>
                <a:ea typeface="Pretendard Regular"/>
              </a:rPr>
              <a:t>안전</a:t>
            </a:r>
            <a:r>
              <a:rPr lang="en-US" sz="2800" b="false" i="false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365BC5"/>
                </a:solidFill>
                <a:ea typeface="Pretendard Regular"/>
              </a:rPr>
              <a:t>및</a:t>
            </a:r>
            <a:r>
              <a:rPr lang="en-US" sz="2800" b="false" i="false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365BC5"/>
                </a:solidFill>
                <a:ea typeface="Pretendard Regular"/>
              </a:rPr>
              <a:t>긴급</a:t>
            </a:r>
            <a:r>
              <a:rPr lang="en-US" sz="2800" b="false" i="false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365BC5"/>
                </a:solidFill>
                <a:ea typeface="Pretendard Regular"/>
              </a:rPr>
              <a:t>대응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295900" y="901700"/>
            <a:ext cx="12153900" cy="8496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226300" y="2794000"/>
            <a:ext cx="9144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226300" y="4394200"/>
            <a:ext cx="91440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226300" y="6007100"/>
            <a:ext cx="9144000" cy="1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226300" y="7607300"/>
            <a:ext cx="9144000" cy="12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438900" y="1562100"/>
            <a:ext cx="381000" cy="546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337300" y="1778000"/>
            <a:ext cx="520700" cy="558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438900" y="3200400"/>
            <a:ext cx="381000" cy="546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337300" y="3340100"/>
            <a:ext cx="520700" cy="558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438900" y="4762500"/>
            <a:ext cx="3810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311900" y="4914900"/>
            <a:ext cx="520700" cy="558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400800" y="6324600"/>
            <a:ext cx="381000" cy="546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299200" y="6515100"/>
            <a:ext cx="520700" cy="558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400800" y="7937500"/>
            <a:ext cx="381000" cy="546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299200" y="8089900"/>
            <a:ext cx="520700" cy="558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76300" y="2806700"/>
            <a:ext cx="1016000" cy="10414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7327900" y="1714500"/>
            <a:ext cx="95504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600" b="false" i="false" u="none" strike="noStrike">
                <a:solidFill>
                  <a:srgbClr val="365BC5"/>
                </a:solidFill>
                <a:ea typeface="Pretendard Medium"/>
              </a:rPr>
              <a:t>자주</a:t>
            </a:r>
            <a:r>
              <a:rPr lang="en-US" sz="3600" b="false" i="false" u="none" strike="noStrike">
                <a:solidFill>
                  <a:srgbClr val="365BC5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365BC5"/>
                </a:solidFill>
                <a:ea typeface="Pretendard Medium"/>
              </a:rPr>
              <a:t>사용</a:t>
            </a:r>
            <a:r>
              <a:rPr lang="en-US" sz="3600" b="false" i="false" u="none" strike="noStrike">
                <a:solidFill>
                  <a:srgbClr val="365BC5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365BC5"/>
                </a:solidFill>
                <a:ea typeface="Pretendard Medium"/>
              </a:rPr>
              <a:t>하는</a:t>
            </a:r>
            <a:r>
              <a:rPr lang="en-US" sz="3600" b="false" i="false" u="none" strike="noStrike">
                <a:solidFill>
                  <a:srgbClr val="365BC5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365BC5"/>
                </a:solidFill>
                <a:ea typeface="Pretendard Medium"/>
              </a:rPr>
              <a:t>기능의</a:t>
            </a:r>
            <a:r>
              <a:rPr lang="en-US" sz="3600" b="false" i="false" u="none" strike="noStrike">
                <a:solidFill>
                  <a:srgbClr val="365BC5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365BC5"/>
                </a:solidFill>
                <a:ea typeface="Pretendard Medium"/>
              </a:rPr>
              <a:t>직관적인</a:t>
            </a:r>
            <a:r>
              <a:rPr lang="en-US" sz="3600" b="false" i="false" u="none" strike="noStrike">
                <a:solidFill>
                  <a:srgbClr val="365BC5"/>
                </a:solidFill>
                <a:latin typeface="Pretendard Medium"/>
              </a:rPr>
              <a:t> UI (</a:t>
            </a:r>
            <a:r>
              <a:rPr lang="ko-KR" sz="3600" b="false" i="false" u="none" strike="noStrike">
                <a:solidFill>
                  <a:srgbClr val="365BC5"/>
                </a:solidFill>
                <a:ea typeface="Pretendard Medium"/>
              </a:rPr>
              <a:t>전화</a:t>
            </a:r>
            <a:r>
              <a:rPr lang="en-US" sz="3600" b="false" i="false" u="none" strike="noStrike">
                <a:solidFill>
                  <a:srgbClr val="365BC5"/>
                </a:solidFill>
                <a:latin typeface="Pretendard Medium"/>
              </a:rPr>
              <a:t>, </a:t>
            </a:r>
            <a:r>
              <a:rPr lang="ko-KR" sz="3600" b="false" i="false" u="none" strike="noStrike">
                <a:solidFill>
                  <a:srgbClr val="365BC5"/>
                </a:solidFill>
                <a:ea typeface="Pretendard Medium"/>
              </a:rPr>
              <a:t>카메라</a:t>
            </a:r>
            <a:r>
              <a:rPr lang="en-US" sz="3600" b="false" i="false" u="none" strike="noStrike">
                <a:solidFill>
                  <a:srgbClr val="365BC5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365BC5"/>
                </a:solidFill>
                <a:ea typeface="Pretendard Medium"/>
              </a:rPr>
              <a:t>등</a:t>
            </a:r>
            <a:r>
              <a:rPr lang="en-US" sz="3600" b="false" i="false" u="none" strike="noStrike">
                <a:solidFill>
                  <a:srgbClr val="365BC5"/>
                </a:solidFill>
                <a:latin typeface="Pretendard Medium"/>
              </a:rPr>
              <a:t>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327900" y="3263900"/>
            <a:ext cx="95504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600" b="false" i="false" u="none" strike="noStrike">
                <a:solidFill>
                  <a:srgbClr val="365BC5"/>
                </a:solidFill>
                <a:ea typeface="Pretendard Medium"/>
              </a:rPr>
              <a:t>인근</a:t>
            </a:r>
            <a:r>
              <a:rPr lang="en-US" sz="3600" b="false" i="false" u="none" strike="noStrike">
                <a:solidFill>
                  <a:srgbClr val="365BC5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365BC5"/>
                </a:solidFill>
                <a:ea typeface="Pretendard Medium"/>
              </a:rPr>
              <a:t>병원</a:t>
            </a:r>
            <a:r>
              <a:rPr lang="en-US" sz="3600" b="false" i="false" u="none" strike="noStrike">
                <a:solidFill>
                  <a:srgbClr val="365BC5"/>
                </a:solidFill>
                <a:latin typeface="Pretendard Medium"/>
              </a:rPr>
              <a:t>, </a:t>
            </a:r>
            <a:r>
              <a:rPr lang="ko-KR" sz="3600" b="false" i="false" u="none" strike="noStrike">
                <a:solidFill>
                  <a:srgbClr val="365BC5"/>
                </a:solidFill>
                <a:ea typeface="Pretendard Medium"/>
              </a:rPr>
              <a:t>무더위</a:t>
            </a:r>
            <a:r>
              <a:rPr lang="en-US" sz="3600" b="false" i="false" u="none" strike="noStrike">
                <a:solidFill>
                  <a:srgbClr val="365BC5"/>
                </a:solidFill>
                <a:latin typeface="Pretendard Medium"/>
              </a:rPr>
              <a:t>·</a:t>
            </a:r>
            <a:r>
              <a:rPr lang="ko-KR" sz="3600" b="false" i="false" u="none" strike="noStrike">
                <a:solidFill>
                  <a:srgbClr val="365BC5"/>
                </a:solidFill>
                <a:ea typeface="Pretendard Medium"/>
              </a:rPr>
              <a:t>한파</a:t>
            </a:r>
            <a:r>
              <a:rPr lang="en-US" sz="3600" b="false" i="false" u="none" strike="noStrike">
                <a:solidFill>
                  <a:srgbClr val="365BC5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365BC5"/>
                </a:solidFill>
                <a:ea typeface="Pretendard Medium"/>
              </a:rPr>
              <a:t>쉼터</a:t>
            </a:r>
            <a:r>
              <a:rPr lang="en-US" sz="3600" b="false" i="false" u="none" strike="noStrike">
                <a:solidFill>
                  <a:srgbClr val="365BC5"/>
                </a:solidFill>
                <a:latin typeface="Pretendard Medium"/>
              </a:rPr>
              <a:t>, </a:t>
            </a:r>
            <a:r>
              <a:rPr lang="ko-KR" sz="3600" b="false" i="false" u="none" strike="noStrike">
                <a:solidFill>
                  <a:srgbClr val="365BC5"/>
                </a:solidFill>
                <a:ea typeface="Pretendard Medium"/>
              </a:rPr>
              <a:t>경로당</a:t>
            </a:r>
            <a:r>
              <a:rPr lang="en-US" sz="3600" b="false" i="false" u="none" strike="noStrike">
                <a:solidFill>
                  <a:srgbClr val="365BC5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365BC5"/>
                </a:solidFill>
                <a:ea typeface="Pretendard Medium"/>
              </a:rPr>
              <a:t>길안내</a:t>
            </a:r>
            <a:r>
              <a:rPr lang="en-US" sz="3600" b="false" i="false" u="none" strike="noStrike">
                <a:solidFill>
                  <a:srgbClr val="365BC5"/>
                </a:solidFill>
                <a:latin typeface="Pretendard Medium"/>
              </a:rPr>
              <a:t> 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315200" y="4838700"/>
            <a:ext cx="95504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600" b="false" i="false" u="none" strike="noStrike">
                <a:solidFill>
                  <a:srgbClr val="365BC5"/>
                </a:solidFill>
                <a:ea typeface="Pretendard Medium"/>
              </a:rPr>
              <a:t>외출</a:t>
            </a:r>
            <a:r>
              <a:rPr lang="en-US" sz="3600" b="false" i="false" u="none" strike="noStrike">
                <a:solidFill>
                  <a:srgbClr val="365BC5"/>
                </a:solidFill>
                <a:latin typeface="Pretendard Medium"/>
              </a:rPr>
              <a:t>/</a:t>
            </a:r>
            <a:r>
              <a:rPr lang="ko-KR" sz="3600" b="false" i="false" u="none" strike="noStrike">
                <a:solidFill>
                  <a:srgbClr val="365BC5"/>
                </a:solidFill>
                <a:ea typeface="Pretendard Medium"/>
              </a:rPr>
              <a:t>귀가</a:t>
            </a:r>
            <a:r>
              <a:rPr lang="en-US" sz="3600" b="false" i="false" u="none" strike="noStrike">
                <a:solidFill>
                  <a:srgbClr val="365BC5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365BC5"/>
                </a:solidFill>
                <a:ea typeface="Pretendard Medium"/>
              </a:rPr>
              <a:t>앱</a:t>
            </a:r>
            <a:r>
              <a:rPr lang="en-US" sz="3600" b="false" i="false" u="none" strike="noStrike">
                <a:solidFill>
                  <a:srgbClr val="365BC5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365BC5"/>
                </a:solidFill>
                <a:ea typeface="Pretendard Medium"/>
              </a:rPr>
              <a:t>알림</a:t>
            </a:r>
            <a:r>
              <a:rPr lang="en-US" sz="3600" b="false" i="false" u="none" strike="noStrike">
                <a:solidFill>
                  <a:srgbClr val="365BC5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365BC5"/>
                </a:solidFill>
                <a:ea typeface="Pretendard Medium"/>
              </a:rPr>
              <a:t>기능</a:t>
            </a:r>
            <a:r>
              <a:rPr lang="en-US" sz="3600" b="false" i="false" u="none" strike="noStrike">
                <a:solidFill>
                  <a:srgbClr val="365BC5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365BC5"/>
                </a:solidFill>
                <a:ea typeface="Pretendard Medium"/>
              </a:rPr>
              <a:t>제공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289800" y="6451600"/>
            <a:ext cx="95504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600" b="false" i="false" u="none" strike="noStrike">
                <a:solidFill>
                  <a:srgbClr val="365BC5"/>
                </a:solidFill>
                <a:ea typeface="Pretendard Medium"/>
              </a:rPr>
              <a:t>가족</a:t>
            </a:r>
            <a:r>
              <a:rPr lang="en-US" sz="3600" b="false" i="false" u="none" strike="noStrike">
                <a:solidFill>
                  <a:srgbClr val="365BC5"/>
                </a:solidFill>
                <a:latin typeface="Pretendard Medium"/>
              </a:rPr>
              <a:t>(</a:t>
            </a:r>
            <a:r>
              <a:rPr lang="ko-KR" sz="3600" b="false" i="false" u="none" strike="noStrike">
                <a:solidFill>
                  <a:srgbClr val="365BC5"/>
                </a:solidFill>
                <a:ea typeface="Pretendard Medium"/>
              </a:rPr>
              <a:t>보호자</a:t>
            </a:r>
            <a:r>
              <a:rPr lang="en-US" sz="3600" b="false" i="false" u="none" strike="noStrike">
                <a:solidFill>
                  <a:srgbClr val="365BC5"/>
                </a:solidFill>
                <a:latin typeface="Pretendard Medium"/>
              </a:rPr>
              <a:t>)</a:t>
            </a:r>
            <a:r>
              <a:rPr lang="ko-KR" sz="3600" b="false" i="false" u="none" strike="noStrike">
                <a:solidFill>
                  <a:srgbClr val="365BC5"/>
                </a:solidFill>
                <a:ea typeface="Pretendard Medium"/>
              </a:rPr>
              <a:t>와의</a:t>
            </a:r>
            <a:r>
              <a:rPr lang="en-US" sz="3600" b="false" i="false" u="none" strike="noStrike">
                <a:solidFill>
                  <a:srgbClr val="365BC5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365BC5"/>
                </a:solidFill>
                <a:ea typeface="Pretendard Medium"/>
              </a:rPr>
              <a:t>사진으로</a:t>
            </a:r>
            <a:r>
              <a:rPr lang="en-US" sz="3600" b="false" i="false" u="none" strike="noStrike">
                <a:solidFill>
                  <a:srgbClr val="365BC5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365BC5"/>
                </a:solidFill>
                <a:ea typeface="Pretendard Medium"/>
              </a:rPr>
              <a:t>간단한</a:t>
            </a:r>
            <a:r>
              <a:rPr lang="en-US" sz="3600" b="false" i="false" u="none" strike="noStrike">
                <a:solidFill>
                  <a:srgbClr val="365BC5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365BC5"/>
                </a:solidFill>
                <a:ea typeface="Pretendard Medium"/>
              </a:rPr>
              <a:t>일상</a:t>
            </a:r>
            <a:r>
              <a:rPr lang="en-US" sz="3600" b="false" i="false" u="none" strike="noStrike">
                <a:solidFill>
                  <a:srgbClr val="365BC5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365BC5"/>
                </a:solidFill>
                <a:ea typeface="Pretendard Medium"/>
              </a:rPr>
              <a:t>공유</a:t>
            </a:r>
            <a:r>
              <a:rPr lang="en-US" sz="3600" b="false" i="false" u="none" strike="noStrike">
                <a:solidFill>
                  <a:srgbClr val="365BC5"/>
                </a:solidFill>
                <a:latin typeface="Pretendard Medium"/>
              </a:rPr>
              <a:t> 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289800" y="8039100"/>
            <a:ext cx="95377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500" b="false" i="false" u="none" strike="noStrike">
                <a:solidFill>
                  <a:srgbClr val="365BC5"/>
                </a:solidFill>
                <a:ea typeface="Pretendard Medium"/>
              </a:rPr>
              <a:t>키오스크</a:t>
            </a:r>
            <a:r>
              <a:rPr lang="en-US" sz="3500" b="false" i="false" u="none" strike="noStrike">
                <a:solidFill>
                  <a:srgbClr val="365BC5"/>
                </a:solidFill>
                <a:latin typeface="Pretendard Medium"/>
              </a:rPr>
              <a:t> </a:t>
            </a:r>
            <a:r>
              <a:rPr lang="ko-KR" sz="3500" b="false" i="false" u="none" strike="noStrike">
                <a:solidFill>
                  <a:srgbClr val="365BC5"/>
                </a:solidFill>
                <a:ea typeface="Pretendard Medium"/>
              </a:rPr>
              <a:t>사용법</a:t>
            </a:r>
            <a:r>
              <a:rPr lang="en-US" sz="3500" b="false" i="false" u="none" strike="noStrike">
                <a:solidFill>
                  <a:srgbClr val="365BC5"/>
                </a:solidFill>
                <a:latin typeface="Pretendard Medium"/>
              </a:rPr>
              <a:t> </a:t>
            </a:r>
            <a:r>
              <a:rPr lang="ko-KR" sz="3500" b="false" i="false" u="none" strike="noStrike">
                <a:solidFill>
                  <a:srgbClr val="365BC5"/>
                </a:solidFill>
                <a:ea typeface="Pretendard Medium"/>
              </a:rPr>
              <a:t>및</a:t>
            </a:r>
            <a:r>
              <a:rPr lang="en-US" sz="3500" b="false" i="false" u="none" strike="noStrike">
                <a:solidFill>
                  <a:srgbClr val="365BC5"/>
                </a:solidFill>
                <a:latin typeface="Pretendard Medium"/>
              </a:rPr>
              <a:t> </a:t>
            </a:r>
            <a:r>
              <a:rPr lang="ko-KR" sz="3500" b="false" i="false" u="none" strike="noStrike">
                <a:solidFill>
                  <a:srgbClr val="365BC5"/>
                </a:solidFill>
                <a:ea typeface="Pretendard Medium"/>
              </a:rPr>
              <a:t>우리</a:t>
            </a:r>
            <a:r>
              <a:rPr lang="en-US" sz="3500" b="false" i="false" u="none" strike="noStrike">
                <a:solidFill>
                  <a:srgbClr val="365BC5"/>
                </a:solidFill>
                <a:latin typeface="Pretendard Medium"/>
              </a:rPr>
              <a:t> </a:t>
            </a:r>
            <a:r>
              <a:rPr lang="ko-KR" sz="3500" b="false" i="false" u="none" strike="noStrike">
                <a:solidFill>
                  <a:srgbClr val="365BC5"/>
                </a:solidFill>
                <a:ea typeface="Pretendard Medium"/>
              </a:rPr>
              <a:t>동네</a:t>
            </a:r>
            <a:r>
              <a:rPr lang="en-US" sz="3500" b="false" i="false" u="none" strike="noStrike">
                <a:solidFill>
                  <a:srgbClr val="365BC5"/>
                </a:solidFill>
                <a:latin typeface="Pretendard Medium"/>
              </a:rPr>
              <a:t> </a:t>
            </a:r>
            <a:r>
              <a:rPr lang="ko-KR" sz="3500" b="false" i="false" u="none" strike="noStrike">
                <a:solidFill>
                  <a:srgbClr val="365BC5"/>
                </a:solidFill>
                <a:ea typeface="Pretendard Medium"/>
              </a:rPr>
              <a:t>문화생활</a:t>
            </a:r>
            <a:r>
              <a:rPr lang="en-US" sz="3500" b="false" i="false" u="none" strike="noStrike">
                <a:solidFill>
                  <a:srgbClr val="365BC5"/>
                </a:solidFill>
                <a:latin typeface="Pretendard Medium"/>
              </a:rPr>
              <a:t> </a:t>
            </a:r>
            <a:r>
              <a:rPr lang="ko-KR" sz="3500" b="false" i="false" u="none" strike="noStrike">
                <a:solidFill>
                  <a:srgbClr val="365BC5"/>
                </a:solidFill>
                <a:ea typeface="Pretendard Medium"/>
              </a:rPr>
              <a:t>정보</a:t>
            </a:r>
            <a:r>
              <a:rPr lang="en-US" sz="3500" b="false" i="false" u="none" strike="noStrike">
                <a:solidFill>
                  <a:srgbClr val="365BC5"/>
                </a:solidFill>
                <a:latin typeface="Pretendard Medium"/>
              </a:rPr>
              <a:t> </a:t>
            </a:r>
            <a:r>
              <a:rPr lang="ko-KR" sz="3500" b="false" i="false" u="none" strike="noStrike">
                <a:solidFill>
                  <a:srgbClr val="365BC5"/>
                </a:solidFill>
                <a:ea typeface="Pretendard Medium"/>
              </a:rPr>
              <a:t>바로보기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76300" y="4445000"/>
            <a:ext cx="3848100" cy="2311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6500" b="false" i="false" u="none" strike="noStrike">
                <a:solidFill>
                  <a:srgbClr val="365BC5"/>
                </a:solidFill>
                <a:ea typeface="Gong Gothic Bold"/>
              </a:rPr>
              <a:t>주요기능소개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749300"/>
            <a:ext cx="16611600" cy="1841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8200" y="2844800"/>
            <a:ext cx="16611600" cy="6705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38200" y="4064000"/>
            <a:ext cx="4178300" cy="5486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991100" y="4064000"/>
            <a:ext cx="4178300" cy="5486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118600" y="4064000"/>
            <a:ext cx="4178300" cy="5486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271500" y="4064000"/>
            <a:ext cx="4178300" cy="5486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146300" y="4394200"/>
            <a:ext cx="1739900" cy="762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483100" y="4597400"/>
            <a:ext cx="10795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610600" y="4597400"/>
            <a:ext cx="1079500" cy="38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750800" y="4597400"/>
            <a:ext cx="1079500" cy="381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235700" y="4381500"/>
            <a:ext cx="1739900" cy="762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337800" y="4381500"/>
            <a:ext cx="1739900" cy="762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490700" y="4381500"/>
            <a:ext cx="1739900" cy="7620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905000" y="3111500"/>
            <a:ext cx="144780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7780"/>
              </a:lnSpc>
            </a:pPr>
            <a:r>
              <a:rPr lang="ko-KR" sz="3500" b="false" i="false" u="none" strike="noStrike">
                <a:solidFill>
                  <a:srgbClr val="365BC5"/>
                </a:solidFill>
                <a:ea typeface="Pretendard Bold"/>
              </a:rPr>
              <a:t>든든하이</a:t>
            </a:r>
            <a:r>
              <a:rPr lang="en-US" sz="3500" b="false" i="false" u="none" strike="noStrike">
                <a:solidFill>
                  <a:srgbClr val="365BC5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365BC5"/>
                </a:solidFill>
                <a:ea typeface="Pretendard Bold"/>
              </a:rPr>
              <a:t>앱</a:t>
            </a:r>
            <a:r>
              <a:rPr lang="en-US" sz="3500" b="false" i="false" u="none" strike="noStrike">
                <a:solidFill>
                  <a:srgbClr val="365BC5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365BC5"/>
                </a:solidFill>
                <a:ea typeface="Pretendard Bold"/>
              </a:rPr>
              <a:t>개발</a:t>
            </a:r>
            <a:r>
              <a:rPr lang="en-US" sz="3500" b="false" i="false" u="none" strike="noStrike">
                <a:solidFill>
                  <a:srgbClr val="365BC5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365BC5"/>
                </a:solidFill>
                <a:ea typeface="Pretendard Bold"/>
              </a:rPr>
              <a:t>방향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92200" y="5245100"/>
            <a:ext cx="3670300" cy="546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365BC5"/>
                </a:solidFill>
                <a:ea typeface="Pretendard Bold"/>
              </a:rPr>
              <a:t>기획</a:t>
            </a:r>
            <a:r>
              <a:rPr lang="en-US" sz="3000" b="false" i="false" u="none" strike="noStrike">
                <a:solidFill>
                  <a:srgbClr val="365BC5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365BC5"/>
                </a:solidFill>
                <a:ea typeface="Pretendard Bold"/>
              </a:rPr>
              <a:t>및</a:t>
            </a:r>
            <a:r>
              <a:rPr lang="en-US" sz="3000" b="false" i="false" u="none" strike="noStrike">
                <a:solidFill>
                  <a:srgbClr val="365BC5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365BC5"/>
                </a:solidFill>
                <a:ea typeface="Pretendard Bold"/>
              </a:rPr>
              <a:t>설계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95400" y="6007100"/>
            <a:ext cx="3263900" cy="2578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600" b="false" i="false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600" b="false" i="false" u="none" strike="noStrike">
                <a:solidFill>
                  <a:srgbClr val="365BC5"/>
                </a:solidFill>
                <a:ea typeface="Pretendard Regular"/>
              </a:rPr>
              <a:t>요구사항</a:t>
            </a:r>
            <a:r>
              <a:rPr lang="en-US" sz="2600" b="false" i="false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365BC5"/>
                </a:solidFill>
                <a:ea typeface="Pretendard Regular"/>
              </a:rPr>
              <a:t>분석</a:t>
            </a:r>
          </a:p>
          <a:p>
            <a:pPr algn="ctr" lvl="0">
              <a:lnSpc>
                <a:spcPct val="132800"/>
              </a:lnSpc>
            </a:pPr>
            <a:r>
              <a:rPr lang="en-US" sz="2600" b="false" i="false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600" b="false" i="false" u="none" strike="noStrike">
                <a:solidFill>
                  <a:srgbClr val="365BC5"/>
                </a:solidFill>
                <a:ea typeface="Pretendard Regular"/>
              </a:rPr>
              <a:t>기능</a:t>
            </a:r>
            <a:r>
              <a:rPr lang="en-US" sz="2600" b="false" i="false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365BC5"/>
                </a:solidFill>
                <a:ea typeface="Pretendard Regular"/>
              </a:rPr>
              <a:t>목록</a:t>
            </a:r>
            <a:r>
              <a:rPr lang="en-US" sz="2600" b="false" i="false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365BC5"/>
                </a:solidFill>
                <a:ea typeface="Pretendard Regular"/>
              </a:rPr>
              <a:t>도출</a:t>
            </a:r>
          </a:p>
          <a:p>
            <a:pPr algn="ctr" lvl="0">
              <a:lnSpc>
                <a:spcPct val="132800"/>
              </a:lnSpc>
            </a:pPr>
            <a:r>
              <a:rPr lang="en-US" sz="2600" b="false" i="false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600" b="false" i="false" u="none" strike="noStrike">
                <a:solidFill>
                  <a:srgbClr val="365BC5"/>
                </a:solidFill>
                <a:ea typeface="Pretendard Regular"/>
              </a:rPr>
              <a:t>서비스</a:t>
            </a:r>
            <a:r>
              <a:rPr lang="en-US" sz="2600" b="false" i="false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365BC5"/>
                </a:solidFill>
                <a:ea typeface="Pretendard Regular"/>
              </a:rPr>
              <a:t>기획</a:t>
            </a:r>
          </a:p>
          <a:p>
            <a:pPr algn="ctr" lvl="0">
              <a:lnSpc>
                <a:spcPct val="132800"/>
              </a:lnSpc>
            </a:pPr>
            <a:r>
              <a:rPr lang="en-US" sz="2600" b="false" i="false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600" b="false" i="false" u="none" strike="noStrike">
                <a:solidFill>
                  <a:srgbClr val="365BC5"/>
                </a:solidFill>
                <a:ea typeface="Pretendard Regular"/>
              </a:rPr>
              <a:t>사용자</a:t>
            </a:r>
            <a:r>
              <a:rPr lang="en-US" sz="2600" b="false" i="false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365BC5"/>
                </a:solidFill>
                <a:ea typeface="Pretendard Regular"/>
              </a:rPr>
              <a:t>화면</a:t>
            </a:r>
            <a:r>
              <a:rPr lang="en-US" sz="2600" b="false" i="false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365BC5"/>
                </a:solidFill>
                <a:ea typeface="Pretendard Regular"/>
              </a:rPr>
              <a:t>설계</a:t>
            </a:r>
          </a:p>
          <a:p>
            <a:pPr algn="ctr" lvl="0">
              <a:lnSpc>
                <a:spcPct val="132800"/>
              </a:lnSpc>
            </a:pPr>
            <a:r>
              <a:rPr lang="en-US" sz="2600" b="false" i="false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600" b="false" i="false" u="none" strike="noStrike">
                <a:solidFill>
                  <a:srgbClr val="365BC5"/>
                </a:solidFill>
                <a:ea typeface="Pretendard Regular"/>
              </a:rPr>
              <a:t>데이터</a:t>
            </a:r>
            <a:r>
              <a:rPr lang="en-US" sz="2600" b="false" i="false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365BC5"/>
                </a:solidFill>
                <a:ea typeface="Pretendard Regular"/>
              </a:rPr>
              <a:t>베이스</a:t>
            </a:r>
            <a:r>
              <a:rPr lang="en-US" sz="2600" b="false" i="false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365BC5"/>
                </a:solidFill>
                <a:ea typeface="Pretendard Regular"/>
              </a:rPr>
              <a:t>설계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362200" y="4381500"/>
            <a:ext cx="11557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7780"/>
              </a:lnSpc>
            </a:pPr>
            <a:r>
              <a:rPr lang="en-US" sz="3900" b="false" i="false" u="none" strike="noStrike">
                <a:solidFill>
                  <a:srgbClr val="F5F8FF"/>
                </a:solidFill>
                <a:latin typeface="Cafe24 Shiningstar"/>
              </a:rPr>
              <a:t>Step 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930900" y="5245100"/>
            <a:ext cx="2298700" cy="546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365BC5"/>
                </a:solidFill>
                <a:latin typeface="Pretendard Bold"/>
              </a:rPr>
              <a:t>UI/UX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020300" y="5245100"/>
            <a:ext cx="2374900" cy="546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365BC5"/>
                </a:solidFill>
                <a:latin typeface="Pretendard Bold"/>
              </a:rPr>
              <a:t>Server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804900" y="5245100"/>
            <a:ext cx="3111500" cy="546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365BC5"/>
                </a:solidFill>
                <a:latin typeface="Pretendard Bold"/>
              </a:rPr>
              <a:t>APP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451600" y="4368800"/>
            <a:ext cx="11557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7780"/>
              </a:lnSpc>
            </a:pPr>
            <a:r>
              <a:rPr lang="en-US" sz="3900" b="false" i="false" u="none" strike="noStrike">
                <a:solidFill>
                  <a:srgbClr val="F5F8FF"/>
                </a:solidFill>
                <a:latin typeface="Cafe24 Shiningstar"/>
              </a:rPr>
              <a:t>Step 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553700" y="4368800"/>
            <a:ext cx="11557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7780"/>
              </a:lnSpc>
            </a:pPr>
            <a:r>
              <a:rPr lang="en-US" sz="3900" b="false" i="false" u="none" strike="noStrike">
                <a:solidFill>
                  <a:srgbClr val="F5F8FF"/>
                </a:solidFill>
                <a:latin typeface="Cafe24 Shiningstar"/>
              </a:rPr>
              <a:t>Step 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706600" y="4368800"/>
            <a:ext cx="11557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7780"/>
              </a:lnSpc>
            </a:pPr>
            <a:r>
              <a:rPr lang="en-US" sz="3900" b="false" i="false" u="none" strike="noStrike">
                <a:solidFill>
                  <a:srgbClr val="F5F8FF"/>
                </a:solidFill>
                <a:latin typeface="Cafe24 Shiningstar"/>
              </a:rPr>
              <a:t>Step 4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435600" y="6007100"/>
            <a:ext cx="3263900" cy="311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600" b="false" i="false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600" b="false" i="false" u="none" strike="noStrike">
                <a:solidFill>
                  <a:srgbClr val="365BC5"/>
                </a:solidFill>
                <a:ea typeface="Pretendard Regular"/>
              </a:rPr>
              <a:t>직관적</a:t>
            </a:r>
            <a:r>
              <a:rPr lang="en-US" sz="2600" b="false" i="false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365BC5"/>
                </a:solidFill>
                <a:ea typeface="Pretendard Regular"/>
              </a:rPr>
              <a:t>구조</a:t>
            </a:r>
          </a:p>
          <a:p>
            <a:pPr algn="ctr" lvl="0">
              <a:lnSpc>
                <a:spcPct val="132800"/>
              </a:lnSpc>
            </a:pPr>
            <a:r>
              <a:rPr lang="en-US" sz="2600" b="false" i="false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600" b="false" i="false" u="none" strike="noStrike">
                <a:solidFill>
                  <a:srgbClr val="365BC5"/>
                </a:solidFill>
                <a:ea typeface="Pretendard Regular"/>
              </a:rPr>
              <a:t>단순한</a:t>
            </a:r>
            <a:r>
              <a:rPr lang="en-US" sz="2600" b="false" i="false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365BC5"/>
                </a:solidFill>
                <a:ea typeface="Pretendard Regular"/>
              </a:rPr>
              <a:t>메뉴</a:t>
            </a:r>
          </a:p>
          <a:p>
            <a:pPr algn="ctr" lvl="0">
              <a:lnSpc>
                <a:spcPct val="132800"/>
              </a:lnSpc>
            </a:pPr>
            <a:r>
              <a:rPr lang="en-US" sz="2600" b="false" i="false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600" b="false" i="false" u="none" strike="noStrike">
                <a:solidFill>
                  <a:srgbClr val="365BC5"/>
                </a:solidFill>
                <a:ea typeface="Pretendard Regular"/>
              </a:rPr>
              <a:t>큰</a:t>
            </a:r>
            <a:r>
              <a:rPr lang="en-US" sz="2600" b="false" i="false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365BC5"/>
                </a:solidFill>
                <a:ea typeface="Pretendard Regular"/>
              </a:rPr>
              <a:t>글씨</a:t>
            </a:r>
            <a:r>
              <a:rPr lang="en-US" sz="2600" b="false" i="false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365BC5"/>
                </a:solidFill>
                <a:ea typeface="Pretendard Regular"/>
              </a:rPr>
              <a:t>사용</a:t>
            </a:r>
          </a:p>
          <a:p>
            <a:pPr algn="ctr" lvl="0">
              <a:lnSpc>
                <a:spcPct val="132800"/>
              </a:lnSpc>
            </a:pPr>
            <a:r>
              <a:rPr lang="en-US" sz="2600" b="false" i="false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600" b="false" i="false" u="none" strike="noStrike">
                <a:solidFill>
                  <a:srgbClr val="365BC5"/>
                </a:solidFill>
                <a:ea typeface="Pretendard Regular"/>
              </a:rPr>
              <a:t>한글</a:t>
            </a:r>
            <a:r>
              <a:rPr lang="en-US" sz="2600" b="false" i="false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365BC5"/>
                </a:solidFill>
                <a:ea typeface="Pretendard Regular"/>
              </a:rPr>
              <a:t>사용</a:t>
            </a:r>
          </a:p>
          <a:p>
            <a:pPr algn="ctr" lvl="0">
              <a:lnSpc>
                <a:spcPct val="132800"/>
              </a:lnSpc>
            </a:pPr>
            <a:r>
              <a:rPr lang="en-US" sz="2600" b="false" i="false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600" b="false" i="false" u="none" strike="noStrike">
                <a:solidFill>
                  <a:srgbClr val="365BC5"/>
                </a:solidFill>
                <a:ea typeface="Pretendard Regular"/>
              </a:rPr>
              <a:t>명확한</a:t>
            </a:r>
            <a:r>
              <a:rPr lang="en-US" sz="2600" b="false" i="false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365BC5"/>
                </a:solidFill>
                <a:ea typeface="Pretendard Regular"/>
              </a:rPr>
              <a:t>아이콘</a:t>
            </a:r>
          </a:p>
          <a:p>
            <a:pPr algn="ctr" lvl="0">
              <a:lnSpc>
                <a:spcPct val="132800"/>
              </a:lnSpc>
            </a:pPr>
            <a:r>
              <a:rPr lang="en-US" sz="2600" b="false" i="false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600" b="false" i="false" u="none" strike="noStrike">
                <a:solidFill>
                  <a:srgbClr val="365BC5"/>
                </a:solidFill>
                <a:ea typeface="Pretendard Regular"/>
              </a:rPr>
              <a:t>일관된</a:t>
            </a:r>
            <a:r>
              <a:rPr lang="en-US" sz="2600" b="false" i="false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365BC5"/>
                </a:solidFill>
                <a:ea typeface="Pretendard Regular"/>
              </a:rPr>
              <a:t>디자인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575800" y="6007100"/>
            <a:ext cx="3263900" cy="2578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600" b="false" i="false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600" b="false" i="false" u="none" strike="noStrike">
                <a:solidFill>
                  <a:srgbClr val="365BC5"/>
                </a:solidFill>
                <a:ea typeface="Pretendard Regular"/>
              </a:rPr>
              <a:t>서비스</a:t>
            </a:r>
            <a:r>
              <a:rPr lang="en-US" sz="2600" b="false" i="false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365BC5"/>
                </a:solidFill>
                <a:ea typeface="Pretendard Regular"/>
              </a:rPr>
              <a:t>전반의</a:t>
            </a:r>
            <a:r>
              <a:rPr lang="en-US" sz="2600" b="false" i="false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365BC5"/>
                </a:solidFill>
                <a:ea typeface="Pretendard Regular"/>
              </a:rPr>
              <a:t>백엔드</a:t>
            </a:r>
          </a:p>
          <a:p>
            <a:pPr algn="ctr" lvl="0">
              <a:lnSpc>
                <a:spcPct val="132800"/>
              </a:lnSpc>
            </a:pPr>
            <a:r>
              <a:rPr lang="en-US" sz="2600" b="false" i="false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600" b="false" i="false" u="none" strike="noStrike">
                <a:solidFill>
                  <a:srgbClr val="365BC5"/>
                </a:solidFill>
                <a:ea typeface="Pretendard Regular"/>
              </a:rPr>
              <a:t>데이터베이스</a:t>
            </a:r>
            <a:r>
              <a:rPr lang="en-US" sz="2600" b="false" i="false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365BC5"/>
                </a:solidFill>
                <a:ea typeface="Pretendard Regular"/>
              </a:rPr>
              <a:t>관리</a:t>
            </a:r>
          </a:p>
          <a:p>
            <a:pPr algn="ctr" lvl="0">
              <a:lnSpc>
                <a:spcPct val="132800"/>
              </a:lnSpc>
            </a:pPr>
            <a:r>
              <a:rPr lang="en-US" sz="2600" b="false" i="false" u="none" strike="noStrike">
                <a:solidFill>
                  <a:srgbClr val="365BC5"/>
                </a:solidFill>
                <a:latin typeface="Pretendard Regular"/>
              </a:rPr>
              <a:t>- RESTful API </a:t>
            </a:r>
            <a:r>
              <a:rPr lang="ko-KR" sz="2600" b="false" i="false" u="none" strike="noStrike">
                <a:solidFill>
                  <a:srgbClr val="365BC5"/>
                </a:solidFill>
                <a:ea typeface="Pretendard Regular"/>
              </a:rPr>
              <a:t>개발</a:t>
            </a:r>
          </a:p>
          <a:p>
            <a:pPr algn="ctr" lvl="0">
              <a:lnSpc>
                <a:spcPct val="132800"/>
              </a:lnSpc>
            </a:pPr>
            <a:r>
              <a:rPr lang="en-US" sz="2600" b="false" i="false" u="none" strike="noStrike">
                <a:solidFill>
                  <a:srgbClr val="365BC5"/>
                </a:solidFill>
                <a:latin typeface="Pretendard Regular"/>
              </a:rPr>
              <a:t>- Docker </a:t>
            </a:r>
            <a:r>
              <a:rPr lang="ko-KR" sz="2600" b="false" i="false" u="none" strike="noStrike">
                <a:solidFill>
                  <a:srgbClr val="365BC5"/>
                </a:solidFill>
                <a:ea typeface="Pretendard Regular"/>
              </a:rPr>
              <a:t>환경</a:t>
            </a:r>
            <a:r>
              <a:rPr lang="en-US" sz="2600" b="false" i="false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365BC5"/>
                </a:solidFill>
                <a:ea typeface="Pretendard Regular"/>
              </a:rPr>
              <a:t>설정</a:t>
            </a:r>
          </a:p>
          <a:p>
            <a:pPr algn="ctr" lvl="0">
              <a:lnSpc>
                <a:spcPct val="132800"/>
              </a:lnSpc>
            </a:pPr>
            <a:r>
              <a:rPr lang="en-US" sz="2600" b="false" i="false" u="none" strike="noStrike">
                <a:solidFill>
                  <a:srgbClr val="365BC5"/>
                </a:solidFill>
                <a:latin typeface="Pretendard Regular"/>
              </a:rPr>
              <a:t>- FCM </a:t>
            </a:r>
            <a:r>
              <a:rPr lang="ko-KR" sz="2600" b="false" i="false" u="none" strike="noStrike">
                <a:solidFill>
                  <a:srgbClr val="365BC5"/>
                </a:solidFill>
                <a:ea typeface="Pretendard Regular"/>
              </a:rPr>
              <a:t>서비스</a:t>
            </a:r>
            <a:r>
              <a:rPr lang="en-US" sz="2600" b="false" i="false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365BC5"/>
                </a:solidFill>
                <a:ea typeface="Pretendard Regular"/>
              </a:rPr>
              <a:t>설정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728700" y="6032500"/>
            <a:ext cx="3263900" cy="2578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600" b="false" i="false" u="none" strike="noStrike">
                <a:solidFill>
                  <a:srgbClr val="365BC5"/>
                </a:solidFill>
                <a:latin typeface="Pretendard Regular"/>
              </a:rPr>
              <a:t>- UI/UX </a:t>
            </a:r>
            <a:r>
              <a:rPr lang="ko-KR" sz="2600" b="false" i="false" u="none" strike="noStrike">
                <a:solidFill>
                  <a:srgbClr val="365BC5"/>
                </a:solidFill>
                <a:ea typeface="Pretendard Regular"/>
              </a:rPr>
              <a:t>구현</a:t>
            </a:r>
          </a:p>
          <a:p>
            <a:pPr algn="ctr" lvl="0">
              <a:lnSpc>
                <a:spcPct val="132800"/>
              </a:lnSpc>
            </a:pPr>
            <a:r>
              <a:rPr lang="en-US" sz="2600" b="false" i="false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600" b="false" i="false" u="none" strike="noStrike">
                <a:solidFill>
                  <a:srgbClr val="365BC5"/>
                </a:solidFill>
                <a:ea typeface="Pretendard Regular"/>
              </a:rPr>
              <a:t>주요</a:t>
            </a:r>
            <a:r>
              <a:rPr lang="en-US" sz="2600" b="false" i="false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365BC5"/>
                </a:solidFill>
                <a:ea typeface="Pretendard Regular"/>
              </a:rPr>
              <a:t>기능</a:t>
            </a:r>
            <a:r>
              <a:rPr lang="en-US" sz="2600" b="false" i="false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365BC5"/>
                </a:solidFill>
                <a:ea typeface="Pretendard Regular"/>
              </a:rPr>
              <a:t>구현</a:t>
            </a:r>
          </a:p>
          <a:p>
            <a:pPr algn="ctr" lvl="0">
              <a:lnSpc>
                <a:spcPct val="132800"/>
              </a:lnSpc>
            </a:pPr>
            <a:r>
              <a:rPr lang="en-US" sz="2600" b="false" i="false" u="none" strike="noStrike">
                <a:solidFill>
                  <a:srgbClr val="365BC5"/>
                </a:solidFill>
                <a:latin typeface="Pretendard Regular"/>
              </a:rPr>
              <a:t>- FCM </a:t>
            </a:r>
            <a:r>
              <a:rPr lang="ko-KR" sz="2600" b="false" i="false" u="none" strike="noStrike">
                <a:solidFill>
                  <a:srgbClr val="365BC5"/>
                </a:solidFill>
                <a:ea typeface="Pretendard Regular"/>
              </a:rPr>
              <a:t>수신기</a:t>
            </a:r>
            <a:r>
              <a:rPr lang="en-US" sz="2600" b="false" i="false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365BC5"/>
                </a:solidFill>
                <a:ea typeface="Pretendard Regular"/>
              </a:rPr>
              <a:t>구현</a:t>
            </a:r>
            <a:r>
              <a:rPr lang="en-US" sz="2600" b="false" i="false" u="none" strike="noStrike">
                <a:solidFill>
                  <a:srgbClr val="365BC5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32800"/>
              </a:lnSpc>
            </a:pPr>
            <a:r>
              <a:rPr lang="en-US" sz="2600" b="false" i="false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600" b="false" i="false" u="none" strike="noStrike">
                <a:solidFill>
                  <a:srgbClr val="365BC5"/>
                </a:solidFill>
                <a:ea typeface="Pretendard Regular"/>
              </a:rPr>
              <a:t>원활한</a:t>
            </a:r>
            <a:r>
              <a:rPr lang="en-US" sz="2600" b="false" i="false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365BC5"/>
                </a:solidFill>
                <a:ea typeface="Pretendard Regular"/>
              </a:rPr>
              <a:t>사용자</a:t>
            </a:r>
            <a:r>
              <a:rPr lang="en-US" sz="2600" b="false" i="false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365BC5"/>
                </a:solidFill>
                <a:ea typeface="Pretendard Regular"/>
              </a:rPr>
              <a:t>경험</a:t>
            </a:r>
            <a:r>
              <a:rPr lang="en-US" sz="2600" b="false" i="false" u="none" strike="noStrike">
                <a:solidFill>
                  <a:srgbClr val="365BC5"/>
                </a:solidFill>
                <a:latin typeface="Pretendard Regular"/>
              </a:rPr>
              <a:t> </a:t>
            </a:r>
            <a:br>
              <a:rPr lang="en-US" sz="2600" b="false" i="false" u="none" strike="noStrike">
                <a:solidFill>
                  <a:srgbClr val="365BC5"/>
                </a:solidFill>
                <a:latin typeface="Pretendard Regular"/>
              </a:rPr>
            </a:br>
            <a:r>
              <a:rPr lang="ko-KR" sz="2600" b="false" i="false" u="none" strike="noStrike">
                <a:solidFill>
                  <a:srgbClr val="365BC5"/>
                </a:solidFill>
                <a:ea typeface="Pretendard Regular"/>
              </a:rPr>
              <a:t>제공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58900" y="1308100"/>
            <a:ext cx="787400" cy="7747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2540000" y="1117600"/>
            <a:ext cx="109728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6500" b="false" i="false" u="none" strike="noStrike">
                <a:solidFill>
                  <a:srgbClr val="365BC5"/>
                </a:solidFill>
                <a:ea typeface="Gong Gothic Bold"/>
              </a:rPr>
              <a:t>앱</a:t>
            </a:r>
            <a:r>
              <a:rPr lang="en-US" sz="6500" b="false" i="false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6500" b="false" i="false" u="none" strike="noStrike">
                <a:solidFill>
                  <a:srgbClr val="365BC5"/>
                </a:solidFill>
                <a:ea typeface="Gong Gothic Bold"/>
              </a:rPr>
              <a:t>개발</a:t>
            </a:r>
            <a:r>
              <a:rPr lang="en-US" sz="6500" b="false" i="false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6500" b="false" i="false" u="none" strike="noStrike">
                <a:solidFill>
                  <a:srgbClr val="365BC5"/>
                </a:solidFill>
                <a:ea typeface="Gong Gothic Bold"/>
              </a:rPr>
              <a:t>방향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3441700" y="-1524000"/>
            <a:ext cx="3937000" cy="3048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4622800" y="6184900"/>
            <a:ext cx="4978400" cy="6172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70100" y="4457700"/>
            <a:ext cx="14135100" cy="425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184900" y="3873500"/>
            <a:ext cx="6197600" cy="129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048000" y="5207000"/>
            <a:ext cx="12395200" cy="2794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5289"/>
              </a:lnSpc>
            </a:pPr>
            <a:r>
              <a:rPr lang="en-US" sz="3500" b="false" i="false" u="none" strike="noStrike">
                <a:solidFill>
                  <a:srgbClr val="365BC5"/>
                </a:solidFill>
                <a:latin typeface="Gong Gothic Medium"/>
              </a:rPr>
              <a:t>- </a:t>
            </a:r>
            <a:r>
              <a:rPr lang="ko-KR" sz="3500" b="false" i="false" u="none" strike="noStrike">
                <a:solidFill>
                  <a:srgbClr val="365BC5"/>
                </a:solidFill>
                <a:ea typeface="Gong Gothic Medium"/>
              </a:rPr>
              <a:t>시니어의</a:t>
            </a:r>
            <a:r>
              <a:rPr lang="en-US" sz="3500" b="false" i="false" u="none" strike="noStrike">
                <a:solidFill>
                  <a:srgbClr val="365BC5"/>
                </a:solidFill>
                <a:latin typeface="Gong Gothic Medium"/>
              </a:rPr>
              <a:t> </a:t>
            </a:r>
            <a:r>
              <a:rPr lang="ko-KR" sz="3500" b="false" i="false" u="none" strike="noStrike">
                <a:solidFill>
                  <a:srgbClr val="365BC5"/>
                </a:solidFill>
                <a:ea typeface="Gong Gothic Medium"/>
              </a:rPr>
              <a:t>디지털</a:t>
            </a:r>
            <a:r>
              <a:rPr lang="en-US" sz="3500" b="false" i="false" u="none" strike="noStrike">
                <a:solidFill>
                  <a:srgbClr val="365BC5"/>
                </a:solidFill>
                <a:latin typeface="Gong Gothic Medium"/>
              </a:rPr>
              <a:t> </a:t>
            </a:r>
            <a:r>
              <a:rPr lang="ko-KR" sz="3500" b="false" i="false" u="none" strike="noStrike">
                <a:solidFill>
                  <a:srgbClr val="365BC5"/>
                </a:solidFill>
                <a:ea typeface="Gong Gothic Medium"/>
              </a:rPr>
              <a:t>접근성</a:t>
            </a:r>
            <a:r>
              <a:rPr lang="en-US" sz="3500" b="false" i="false" u="none" strike="noStrike">
                <a:solidFill>
                  <a:srgbClr val="365BC5"/>
                </a:solidFill>
                <a:latin typeface="Gong Gothic Medium"/>
              </a:rPr>
              <a:t> </a:t>
            </a:r>
            <a:r>
              <a:rPr lang="ko-KR" sz="3500" b="false" i="false" u="none" strike="noStrike">
                <a:solidFill>
                  <a:srgbClr val="365BC5"/>
                </a:solidFill>
                <a:ea typeface="Gong Gothic Medium"/>
              </a:rPr>
              <a:t>증가</a:t>
            </a:r>
          </a:p>
          <a:p>
            <a:pPr algn="ctr" lvl="0">
              <a:lnSpc>
                <a:spcPct val="135289"/>
              </a:lnSpc>
            </a:pPr>
            <a:r>
              <a:rPr lang="en-US" sz="3500" b="false" i="false" u="none" strike="noStrike">
                <a:solidFill>
                  <a:srgbClr val="365BC5"/>
                </a:solidFill>
                <a:latin typeface="Gong Gothic Medium"/>
              </a:rPr>
              <a:t>- </a:t>
            </a:r>
            <a:r>
              <a:rPr lang="ko-KR" sz="3500" b="false" i="false" u="none" strike="noStrike">
                <a:solidFill>
                  <a:srgbClr val="365BC5"/>
                </a:solidFill>
                <a:ea typeface="Gong Gothic Medium"/>
              </a:rPr>
              <a:t>직관적이고</a:t>
            </a:r>
            <a:r>
              <a:rPr lang="en-US" sz="3500" b="false" i="false" u="none" strike="noStrike">
                <a:solidFill>
                  <a:srgbClr val="365BC5"/>
                </a:solidFill>
                <a:latin typeface="Gong Gothic Medium"/>
              </a:rPr>
              <a:t> </a:t>
            </a:r>
            <a:r>
              <a:rPr lang="ko-KR" sz="3500" b="false" i="false" u="none" strike="noStrike">
                <a:solidFill>
                  <a:srgbClr val="365BC5"/>
                </a:solidFill>
                <a:ea typeface="Gong Gothic Medium"/>
              </a:rPr>
              <a:t>간결한</a:t>
            </a:r>
            <a:r>
              <a:rPr lang="en-US" sz="3500" b="false" i="false" u="none" strike="noStrike">
                <a:solidFill>
                  <a:srgbClr val="365BC5"/>
                </a:solidFill>
                <a:latin typeface="Gong Gothic Medium"/>
              </a:rPr>
              <a:t> UI</a:t>
            </a:r>
            <a:r>
              <a:rPr lang="ko-KR" sz="3500" b="false" i="false" u="none" strike="noStrike">
                <a:solidFill>
                  <a:srgbClr val="365BC5"/>
                </a:solidFill>
                <a:ea typeface="Gong Gothic Medium"/>
              </a:rPr>
              <a:t>로</a:t>
            </a:r>
            <a:r>
              <a:rPr lang="en-US" sz="3500" b="false" i="false" u="none" strike="noStrike">
                <a:solidFill>
                  <a:srgbClr val="365BC5"/>
                </a:solidFill>
                <a:latin typeface="Gong Gothic Medium"/>
              </a:rPr>
              <a:t> </a:t>
            </a:r>
            <a:r>
              <a:rPr lang="ko-KR" sz="3500" b="false" i="false" u="none" strike="noStrike">
                <a:solidFill>
                  <a:srgbClr val="365BC5"/>
                </a:solidFill>
                <a:ea typeface="Gong Gothic Medium"/>
              </a:rPr>
              <a:t>조작</a:t>
            </a:r>
            <a:r>
              <a:rPr lang="en-US" sz="3500" b="false" i="false" u="none" strike="noStrike">
                <a:solidFill>
                  <a:srgbClr val="365BC5"/>
                </a:solidFill>
                <a:latin typeface="Gong Gothic Medium"/>
              </a:rPr>
              <a:t> </a:t>
            </a:r>
            <a:r>
              <a:rPr lang="ko-KR" sz="3500" b="false" i="false" u="none" strike="noStrike">
                <a:solidFill>
                  <a:srgbClr val="365BC5"/>
                </a:solidFill>
                <a:ea typeface="Gong Gothic Medium"/>
              </a:rPr>
              <a:t>부담</a:t>
            </a:r>
            <a:r>
              <a:rPr lang="en-US" sz="3500" b="false" i="false" u="none" strike="noStrike">
                <a:solidFill>
                  <a:srgbClr val="365BC5"/>
                </a:solidFill>
                <a:latin typeface="Gong Gothic Medium"/>
              </a:rPr>
              <a:t> </a:t>
            </a:r>
            <a:r>
              <a:rPr lang="ko-KR" sz="3500" b="false" i="false" u="none" strike="noStrike">
                <a:solidFill>
                  <a:srgbClr val="365BC5"/>
                </a:solidFill>
                <a:ea typeface="Gong Gothic Medium"/>
              </a:rPr>
              <a:t>감소</a:t>
            </a:r>
            <a:r>
              <a:rPr lang="en-US" sz="3500" b="false" i="false" u="none" strike="noStrike">
                <a:solidFill>
                  <a:srgbClr val="365BC5"/>
                </a:solidFill>
                <a:latin typeface="Gong Gothic Medium"/>
              </a:rPr>
              <a:t> </a:t>
            </a:r>
          </a:p>
          <a:p>
            <a:pPr algn="ctr" lvl="0">
              <a:lnSpc>
                <a:spcPct val="135289"/>
              </a:lnSpc>
            </a:pPr>
            <a:r>
              <a:rPr lang="en-US" sz="3500" b="false" i="false" u="none" strike="noStrike">
                <a:solidFill>
                  <a:srgbClr val="365BC5"/>
                </a:solidFill>
                <a:latin typeface="Gong Gothic Medium"/>
              </a:rPr>
              <a:t>- </a:t>
            </a:r>
            <a:r>
              <a:rPr lang="ko-KR" sz="3500" b="false" i="false" u="none" strike="noStrike">
                <a:solidFill>
                  <a:srgbClr val="365BC5"/>
                </a:solidFill>
                <a:ea typeface="Gong Gothic Medium"/>
              </a:rPr>
              <a:t>인근</a:t>
            </a:r>
            <a:r>
              <a:rPr lang="en-US" sz="3500" b="false" i="false" u="none" strike="noStrike">
                <a:solidFill>
                  <a:srgbClr val="365BC5"/>
                </a:solidFill>
                <a:latin typeface="Gong Gothic Medium"/>
              </a:rPr>
              <a:t> </a:t>
            </a:r>
            <a:r>
              <a:rPr lang="ko-KR" sz="3500" b="false" i="false" u="none" strike="noStrike">
                <a:solidFill>
                  <a:srgbClr val="365BC5"/>
                </a:solidFill>
                <a:ea typeface="Gong Gothic Medium"/>
              </a:rPr>
              <a:t>쉼터</a:t>
            </a:r>
            <a:r>
              <a:rPr lang="en-US" sz="3500" b="false" i="false" u="none" strike="noStrike">
                <a:solidFill>
                  <a:srgbClr val="365BC5"/>
                </a:solidFill>
                <a:latin typeface="Gong Gothic Medium"/>
              </a:rPr>
              <a:t>, </a:t>
            </a:r>
            <a:r>
              <a:rPr lang="ko-KR" sz="3500" b="false" i="false" u="none" strike="noStrike">
                <a:solidFill>
                  <a:srgbClr val="365BC5"/>
                </a:solidFill>
                <a:ea typeface="Gong Gothic Medium"/>
              </a:rPr>
              <a:t>경로당</a:t>
            </a:r>
            <a:r>
              <a:rPr lang="en-US" sz="3500" b="false" i="false" u="none" strike="noStrike">
                <a:solidFill>
                  <a:srgbClr val="365BC5"/>
                </a:solidFill>
                <a:latin typeface="Gong Gothic Medium"/>
              </a:rPr>
              <a:t> </a:t>
            </a:r>
            <a:r>
              <a:rPr lang="ko-KR" sz="3500" b="false" i="false" u="none" strike="noStrike">
                <a:solidFill>
                  <a:srgbClr val="365BC5"/>
                </a:solidFill>
                <a:ea typeface="Gong Gothic Medium"/>
              </a:rPr>
              <a:t>정보로</a:t>
            </a:r>
            <a:r>
              <a:rPr lang="en-US" sz="3500" b="false" i="false" u="none" strike="noStrike">
                <a:solidFill>
                  <a:srgbClr val="365BC5"/>
                </a:solidFill>
                <a:latin typeface="Gong Gothic Medium"/>
              </a:rPr>
              <a:t> </a:t>
            </a:r>
            <a:r>
              <a:rPr lang="ko-KR" sz="3500" b="false" i="false" u="none" strike="noStrike">
                <a:solidFill>
                  <a:srgbClr val="365BC5"/>
                </a:solidFill>
                <a:ea typeface="Gong Gothic Medium"/>
              </a:rPr>
              <a:t>사회적</a:t>
            </a:r>
            <a:r>
              <a:rPr lang="en-US" sz="3500" b="false" i="false" u="none" strike="noStrike">
                <a:solidFill>
                  <a:srgbClr val="365BC5"/>
                </a:solidFill>
                <a:latin typeface="Gong Gothic Medium"/>
              </a:rPr>
              <a:t> </a:t>
            </a:r>
            <a:r>
              <a:rPr lang="ko-KR" sz="3500" b="false" i="false" u="none" strike="noStrike">
                <a:solidFill>
                  <a:srgbClr val="365BC5"/>
                </a:solidFill>
                <a:ea typeface="Gong Gothic Medium"/>
              </a:rPr>
              <a:t>연결</a:t>
            </a:r>
            <a:r>
              <a:rPr lang="en-US" sz="3500" b="false" i="false" u="none" strike="noStrike">
                <a:solidFill>
                  <a:srgbClr val="365BC5"/>
                </a:solidFill>
                <a:latin typeface="Gong Gothic Medium"/>
              </a:rPr>
              <a:t> </a:t>
            </a:r>
            <a:r>
              <a:rPr lang="ko-KR" sz="3500" b="false" i="false" u="none" strike="noStrike">
                <a:solidFill>
                  <a:srgbClr val="365BC5"/>
                </a:solidFill>
                <a:ea typeface="Gong Gothic Medium"/>
              </a:rPr>
              <a:t>상승</a:t>
            </a:r>
            <a:r>
              <a:rPr lang="en-US" sz="3500" b="false" i="false" u="none" strike="noStrike">
                <a:solidFill>
                  <a:srgbClr val="365BC5"/>
                </a:solidFill>
                <a:latin typeface="Gong Gothic Medium"/>
              </a:rPr>
              <a:t> </a:t>
            </a:r>
            <a:r>
              <a:rPr lang="ko-KR" sz="3500" b="false" i="false" u="none" strike="noStrike">
                <a:solidFill>
                  <a:srgbClr val="365BC5"/>
                </a:solidFill>
                <a:ea typeface="Gong Gothic Medium"/>
              </a:rPr>
              <a:t>기대</a:t>
            </a:r>
          </a:p>
          <a:p>
            <a:pPr algn="ctr" lvl="0">
              <a:lnSpc>
                <a:spcPct val="135289"/>
              </a:lnSpc>
            </a:pPr>
            <a:r>
              <a:rPr lang="en-US" sz="3500" b="false" i="false" u="none" strike="noStrike">
                <a:solidFill>
                  <a:srgbClr val="365BC5"/>
                </a:solidFill>
                <a:latin typeface="Gong Gothic Medium"/>
              </a:rPr>
              <a:t>- </a:t>
            </a:r>
            <a:r>
              <a:rPr lang="ko-KR" sz="3500" b="false" i="false" u="none" strike="noStrike">
                <a:solidFill>
                  <a:srgbClr val="365BC5"/>
                </a:solidFill>
                <a:ea typeface="Gong Gothic Medium"/>
              </a:rPr>
              <a:t>디지털</a:t>
            </a:r>
            <a:r>
              <a:rPr lang="en-US" sz="3500" b="false" i="false" u="none" strike="noStrike">
                <a:solidFill>
                  <a:srgbClr val="365BC5"/>
                </a:solidFill>
                <a:latin typeface="Gong Gothic Medium"/>
              </a:rPr>
              <a:t> </a:t>
            </a:r>
            <a:r>
              <a:rPr lang="ko-KR" sz="3500" b="false" i="false" u="none" strike="noStrike">
                <a:solidFill>
                  <a:srgbClr val="365BC5"/>
                </a:solidFill>
                <a:ea typeface="Gong Gothic Medium"/>
              </a:rPr>
              <a:t>기술에</a:t>
            </a:r>
            <a:r>
              <a:rPr lang="en-US" sz="3500" b="false" i="false" u="none" strike="noStrike">
                <a:solidFill>
                  <a:srgbClr val="365BC5"/>
                </a:solidFill>
                <a:latin typeface="Gong Gothic Medium"/>
              </a:rPr>
              <a:t> </a:t>
            </a:r>
            <a:r>
              <a:rPr lang="ko-KR" sz="3500" b="false" i="false" u="none" strike="noStrike">
                <a:solidFill>
                  <a:srgbClr val="365BC5"/>
                </a:solidFill>
                <a:ea typeface="Gong Gothic Medium"/>
              </a:rPr>
              <a:t>대한</a:t>
            </a:r>
            <a:r>
              <a:rPr lang="en-US" sz="3500" b="false" i="false" u="none" strike="noStrike">
                <a:solidFill>
                  <a:srgbClr val="365BC5"/>
                </a:solidFill>
                <a:latin typeface="Gong Gothic Medium"/>
              </a:rPr>
              <a:t> </a:t>
            </a:r>
            <a:r>
              <a:rPr lang="ko-KR" sz="3500" b="false" i="false" u="none" strike="noStrike">
                <a:solidFill>
                  <a:srgbClr val="365BC5"/>
                </a:solidFill>
                <a:ea typeface="Gong Gothic Medium"/>
              </a:rPr>
              <a:t>긍정적인</a:t>
            </a:r>
            <a:r>
              <a:rPr lang="en-US" sz="3500" b="false" i="false" u="none" strike="noStrike">
                <a:solidFill>
                  <a:srgbClr val="365BC5"/>
                </a:solidFill>
                <a:latin typeface="Gong Gothic Medium"/>
              </a:rPr>
              <a:t> </a:t>
            </a:r>
            <a:r>
              <a:rPr lang="ko-KR" sz="3500" b="false" i="false" u="none" strike="noStrike">
                <a:solidFill>
                  <a:srgbClr val="365BC5"/>
                </a:solidFill>
                <a:ea typeface="Gong Gothic Medium"/>
              </a:rPr>
              <a:t>경험</a:t>
            </a:r>
            <a:r>
              <a:rPr lang="en-US" sz="3500" b="false" i="false" u="none" strike="noStrike">
                <a:solidFill>
                  <a:srgbClr val="365BC5"/>
                </a:solidFill>
                <a:latin typeface="Gong Gothic Medium"/>
              </a:rPr>
              <a:t> </a:t>
            </a:r>
            <a:r>
              <a:rPr lang="ko-KR" sz="3500" b="false" i="false" u="none" strike="noStrike">
                <a:solidFill>
                  <a:srgbClr val="365BC5"/>
                </a:solidFill>
                <a:ea typeface="Gong Gothic Medium"/>
              </a:rPr>
              <a:t>기대</a:t>
            </a:r>
            <a:r>
              <a:rPr lang="en-US" sz="3500" b="false" i="false" u="none" strike="noStrike">
                <a:solidFill>
                  <a:srgbClr val="365BC5"/>
                </a:solidFill>
                <a:latin typeface="Gong Gothic Medium"/>
              </a:rPr>
              <a:t> 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65300" y="1397000"/>
            <a:ext cx="14732000" cy="162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9200" b="false" i="false" u="none" strike="noStrike">
                <a:solidFill>
                  <a:srgbClr val="365BC5"/>
                </a:solidFill>
                <a:ea typeface="Gong Gothic Bold"/>
              </a:rPr>
              <a:t>결론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1260000">
            <a:off x="1397000" y="3543300"/>
            <a:ext cx="1511300" cy="1193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9540000">
            <a:off x="16713200" y="4648200"/>
            <a:ext cx="1155700" cy="622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057900" y="2730500"/>
            <a:ext cx="6172200" cy="939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780000">
            <a:off x="292100" y="-762000"/>
            <a:ext cx="3937000" cy="3048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2700000">
            <a:off x="18034000" y="4991100"/>
            <a:ext cx="1066800" cy="7708900"/>
          </a:xfrm>
          <a:prstGeom prst="rect">
            <a:avLst/>
          </a:prstGeom>
          <a:effectLst>
            <a:outerShdw dir="8100000" dist="0" blurRad="52877">
              <a:srgbClr val="365BC5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